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8"/>
  </p:notesMasterIdLst>
  <p:handoutMasterIdLst>
    <p:handoutMasterId r:id="rId69"/>
  </p:handoutMasterIdLst>
  <p:sldIdLst>
    <p:sldId id="256" r:id="rId2"/>
    <p:sldId id="348" r:id="rId3"/>
    <p:sldId id="349" r:id="rId4"/>
    <p:sldId id="317" r:id="rId5"/>
    <p:sldId id="324" r:id="rId6"/>
    <p:sldId id="350" r:id="rId7"/>
    <p:sldId id="289" r:id="rId8"/>
    <p:sldId id="288" r:id="rId9"/>
    <p:sldId id="290" r:id="rId10"/>
    <p:sldId id="291" r:id="rId11"/>
    <p:sldId id="292" r:id="rId12"/>
    <p:sldId id="293" r:id="rId13"/>
    <p:sldId id="294" r:id="rId14"/>
    <p:sldId id="295" r:id="rId15"/>
    <p:sldId id="296" r:id="rId16"/>
    <p:sldId id="287" r:id="rId17"/>
    <p:sldId id="259" r:id="rId18"/>
    <p:sldId id="318" r:id="rId19"/>
    <p:sldId id="262" r:id="rId20"/>
    <p:sldId id="325" r:id="rId21"/>
    <p:sldId id="260" r:id="rId22"/>
    <p:sldId id="319" r:id="rId23"/>
    <p:sldId id="305" r:id="rId24"/>
    <p:sldId id="306" r:id="rId25"/>
    <p:sldId id="307" r:id="rId26"/>
    <p:sldId id="308" r:id="rId27"/>
    <p:sldId id="309" r:id="rId28"/>
    <p:sldId id="310" r:id="rId29"/>
    <p:sldId id="311" r:id="rId30"/>
    <p:sldId id="312" r:id="rId31"/>
    <p:sldId id="313" r:id="rId32"/>
    <p:sldId id="269" r:id="rId33"/>
    <p:sldId id="343" r:id="rId34"/>
    <p:sldId id="297" r:id="rId35"/>
    <p:sldId id="271" r:id="rId36"/>
    <p:sldId id="344" r:id="rId37"/>
    <p:sldId id="314" r:id="rId38"/>
    <p:sldId id="315" r:id="rId39"/>
    <p:sldId id="298" r:id="rId40"/>
    <p:sldId id="361" r:id="rId41"/>
    <p:sldId id="320" r:id="rId42"/>
    <p:sldId id="345" r:id="rId43"/>
    <p:sldId id="351" r:id="rId44"/>
    <p:sldId id="353" r:id="rId45"/>
    <p:sldId id="354" r:id="rId46"/>
    <p:sldId id="352" r:id="rId47"/>
    <p:sldId id="355" r:id="rId48"/>
    <p:sldId id="326" r:id="rId49"/>
    <p:sldId id="356" r:id="rId50"/>
    <p:sldId id="316" r:id="rId51"/>
    <p:sldId id="327" r:id="rId52"/>
    <p:sldId id="329" r:id="rId53"/>
    <p:sldId id="362" r:id="rId54"/>
    <p:sldId id="328" r:id="rId55"/>
    <p:sldId id="274" r:id="rId56"/>
    <p:sldId id="321" r:id="rId57"/>
    <p:sldId id="303" r:id="rId58"/>
    <p:sldId id="322" r:id="rId59"/>
    <p:sldId id="335" r:id="rId60"/>
    <p:sldId id="331" r:id="rId61"/>
    <p:sldId id="330" r:id="rId62"/>
    <p:sldId id="332" r:id="rId63"/>
    <p:sldId id="333" r:id="rId64"/>
    <p:sldId id="347" r:id="rId65"/>
    <p:sldId id="338" r:id="rId66"/>
    <p:sldId id="346" r:id="rId67"/>
  </p:sldIdLst>
  <p:sldSz cx="1343977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42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60"/>
    <p:restoredTop sz="79319"/>
  </p:normalViewPr>
  <p:slideViewPr>
    <p:cSldViewPr snapToGrid="0" snapToObjects="1">
      <p:cViewPr varScale="1">
        <p:scale>
          <a:sx n="91" d="100"/>
          <a:sy n="91" d="100"/>
        </p:scale>
        <p:origin x="232" y="280"/>
      </p:cViewPr>
      <p:guideLst>
        <p:guide orient="horz" pos="2381"/>
        <p:guide pos="4233"/>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7" name="Date Placeholder 6"/>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8" name="Footer Placeholder 7"/>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Droid Sans Fallback" pitchFamily="2"/>
              <a:cs typeface="FreeSans" pitchFamily="2"/>
            </a:endParaRPr>
          </a:p>
        </p:txBody>
      </p:sp>
      <p:sp>
        <p:nvSpPr>
          <p:cNvPr id="9" name="Slide Number Placeholder 8"/>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00C2DB03-D6F6-418D-BBDE-B0875B991940}" type="slidenum">
              <a:t>‹#›</a:t>
            </a:fld>
            <a:endParaRPr lang="en-US" sz="1400" b="0" i="0" u="none" strike="noStrike" kern="1200" cap="none">
              <a:ln>
                <a:noFill/>
              </a:ln>
              <a:latin typeface="Liberation Sans" pitchFamily="18"/>
              <a:ea typeface="Droid Sans Fallback" pitchFamily="2"/>
              <a:cs typeface="FreeSans" pitchFamily="2"/>
            </a:endParaRPr>
          </a:p>
        </p:txBody>
      </p:sp>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CB56751D-8389-4261-83FD-04FCCCDFE644}" type="datetimeFigureOut">
              <a:rPr lang="en-US"/>
              <a:t>4/25/17</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18C1D5D3-4A33-4306-B721-84B215DF4C5A}" type="slidenum">
              <a:t>‹#›</a:t>
            </a:fld>
            <a:endParaRPr lang="en-US"/>
          </a:p>
        </p:txBody>
      </p:sp>
    </p:spTree>
    <p:extLst>
      <p:ext uri="{BB962C8B-B14F-4D97-AF65-F5344CB8AC3E}">
        <p14:creationId xmlns:p14="http://schemas.microsoft.com/office/powerpoint/2010/main" val="2501121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60490382-4C18-4936-B14C-381E8EE7B490}" type="datetimeFigureOut">
              <a:rPr lang="en-US"/>
              <a:t>4/25/17</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371599" y="764280"/>
            <a:ext cx="5028480" cy="3771360"/>
          </a:xfrm>
          <a:prstGeom prst="rect">
            <a:avLst/>
          </a:prstGeom>
          <a:noFill/>
          <a:ln>
            <a:noFill/>
            <a:prstDash val="solid"/>
          </a:ln>
        </p:spPr>
      </p:sp>
      <p:sp>
        <p:nvSpPr>
          <p:cNvPr id="9" name="Notes Placeholder 8"/>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10" name="Header Placeholder 9"/>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1" name="Date Placeholder 10"/>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2" name="Footer Placeholder 11"/>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13" name="Slide Number Placeholder 12"/>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8FCDAB8D-D166-4B51-AF29-246669F173DB}" type="slidenum">
              <a:t>‹#›</a:t>
            </a:fld>
            <a:endParaRPr lang="en-US"/>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CC762EE7-27EE-4C03-AE84-C73E0A4A156B}" type="slidenum">
              <a:t>‹#›</a:t>
            </a:fld>
            <a:endParaRPr lang="en-US"/>
          </a:p>
        </p:txBody>
      </p:sp>
    </p:spTree>
    <p:extLst>
      <p:ext uri="{BB962C8B-B14F-4D97-AF65-F5344CB8AC3E}">
        <p14:creationId xmlns:p14="http://schemas.microsoft.com/office/powerpoint/2010/main" val="3946953716"/>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43DE6CD-A3BB-491E-A171-CBF087D9E579}"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38AFD57-BA00-453C-A567-3462CD47611D}"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a:p>
        </p:txBody>
      </p:sp>
    </p:spTree>
    <p:extLst>
      <p:ext uri="{BB962C8B-B14F-4D97-AF65-F5344CB8AC3E}">
        <p14:creationId xmlns:p14="http://schemas.microsoft.com/office/powerpoint/2010/main" val="1351273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There are four amino acids which fall into the category polar:</a:t>
            </a:r>
          </a:p>
          <a:p>
            <a:pPr marL="342900" indent="-342900">
              <a:buFont typeface="Arial" charset="0"/>
              <a:buChar char="•"/>
            </a:pPr>
            <a:r>
              <a:rPr lang="en-US" dirty="0" smtClean="0"/>
              <a:t>Serine, with a primary alcohol at the </a:t>
            </a:r>
            <a:r>
              <a:rPr lang="en-US" dirty="0" err="1" smtClean="0"/>
              <a:t>Cbeta</a:t>
            </a:r>
            <a:r>
              <a:rPr lang="en-US" dirty="0" smtClean="0"/>
              <a:t> atom</a:t>
            </a:r>
          </a:p>
          <a:p>
            <a:pPr marL="342900" indent="-342900">
              <a:buFont typeface="Arial" charset="0"/>
              <a:buChar char="•"/>
            </a:pPr>
            <a:r>
              <a:rPr lang="en-US" dirty="0" smtClean="0"/>
              <a:t>Threonine</a:t>
            </a:r>
            <a:r>
              <a:rPr lang="en-US" baseline="0" dirty="0" smtClean="0"/>
              <a:t> contains a secondary alcohol</a:t>
            </a:r>
          </a:p>
          <a:p>
            <a:pPr marL="342900" indent="-342900">
              <a:buFont typeface="Arial" charset="0"/>
              <a:buChar char="•"/>
            </a:pPr>
            <a:r>
              <a:rPr lang="en-US" baseline="0" dirty="0" smtClean="0"/>
              <a:t>Asparagine has a primary amide at the </a:t>
            </a:r>
            <a:r>
              <a:rPr lang="en-US" baseline="0" dirty="0" err="1" smtClean="0"/>
              <a:t>Cbeta</a:t>
            </a:r>
            <a:endParaRPr lang="en-US" baseline="0" dirty="0" smtClean="0"/>
          </a:p>
          <a:p>
            <a:pPr marL="342900" indent="-342900">
              <a:buFont typeface="Arial" charset="0"/>
              <a:buChar char="•"/>
            </a:pPr>
            <a:r>
              <a:rPr lang="en-US" baseline="0" dirty="0" smtClean="0"/>
              <a:t>And Glutamine contains also a primary amide but the sidechain is longer by one atom</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12</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12</a:t>
            </a:fld>
            <a:endParaRPr lang="uk-UA"/>
          </a:p>
        </p:txBody>
      </p:sp>
    </p:spTree>
    <p:extLst>
      <p:ext uri="{BB962C8B-B14F-4D97-AF65-F5344CB8AC3E}">
        <p14:creationId xmlns:p14="http://schemas.microsoft.com/office/powerpoint/2010/main" val="1563396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Lysine contains a very long sidechain with a primary amine at the end. With a </a:t>
            </a:r>
            <a:r>
              <a:rPr lang="en-US" dirty="0" err="1" smtClean="0"/>
              <a:t>pKa</a:t>
            </a:r>
            <a:r>
              <a:rPr lang="en-US" dirty="0" smtClean="0"/>
              <a:t> of 10.5 is usually protonated</a:t>
            </a:r>
            <a:r>
              <a:rPr lang="en-US" baseline="0" dirty="0" smtClean="0"/>
              <a:t> and therefore positively charged.</a:t>
            </a:r>
          </a:p>
          <a:p>
            <a:pPr marL="342900" indent="-342900">
              <a:buFont typeface="Arial" charset="0"/>
              <a:buChar char="•"/>
            </a:pPr>
            <a:r>
              <a:rPr lang="en-US" baseline="0" dirty="0" smtClean="0"/>
              <a:t>Arginine also has a long sidechain with a </a:t>
            </a:r>
            <a:r>
              <a:rPr lang="en-US" baseline="0" dirty="0" err="1" smtClean="0"/>
              <a:t>guanidinium</a:t>
            </a:r>
            <a:r>
              <a:rPr lang="en-US" baseline="0" dirty="0" smtClean="0"/>
              <a:t> group at the end. With a </a:t>
            </a:r>
            <a:r>
              <a:rPr lang="en-US" baseline="0" dirty="0" err="1" smtClean="0"/>
              <a:t>pKa</a:t>
            </a:r>
            <a:r>
              <a:rPr lang="en-US" baseline="0" dirty="0" smtClean="0"/>
              <a:t> of 12 is also protonated and positively charged</a:t>
            </a:r>
          </a:p>
          <a:p>
            <a:pPr marL="342900" indent="-342900">
              <a:buFont typeface="Arial" charset="0"/>
              <a:buChar char="•"/>
            </a:pPr>
            <a:r>
              <a:rPr lang="en-US" baseline="0" dirty="0" smtClean="0"/>
              <a:t>Histidine, which we already classified as aromatic amino acids can also be put into this category since with a </a:t>
            </a:r>
            <a:r>
              <a:rPr lang="en-US" baseline="0" dirty="0" err="1" smtClean="0"/>
              <a:t>pKa</a:t>
            </a:r>
            <a:r>
              <a:rPr lang="en-US" baseline="0" dirty="0" smtClean="0"/>
              <a:t> of 6 it can be protonated (charged) or deprotonated (neutral). The </a:t>
            </a:r>
            <a:r>
              <a:rPr lang="en-US" baseline="0" dirty="0" err="1" smtClean="0"/>
              <a:t>pKa</a:t>
            </a:r>
            <a:r>
              <a:rPr lang="en-US" baseline="0" dirty="0" smtClean="0"/>
              <a:t> of amino acids depends heavily on the local environment.</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13</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13</a:t>
            </a:fld>
            <a:endParaRPr lang="uk-UA"/>
          </a:p>
        </p:txBody>
      </p:sp>
    </p:spTree>
    <p:extLst>
      <p:ext uri="{BB962C8B-B14F-4D97-AF65-F5344CB8AC3E}">
        <p14:creationId xmlns:p14="http://schemas.microsoft.com/office/powerpoint/2010/main" val="162972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There are two amino</a:t>
            </a:r>
            <a:r>
              <a:rPr lang="en-US" baseline="0" dirty="0" smtClean="0"/>
              <a:t> acids with carboxylic acid sidechains which in most cases are deprotonated and therefore carry a negative charge</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14</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14</a:t>
            </a:fld>
            <a:endParaRPr lang="uk-UA"/>
          </a:p>
        </p:txBody>
      </p:sp>
    </p:spTree>
    <p:extLst>
      <p:ext uri="{BB962C8B-B14F-4D97-AF65-F5344CB8AC3E}">
        <p14:creationId xmlns:p14="http://schemas.microsoft.com/office/powerpoint/2010/main" val="81132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err="1" smtClean="0"/>
              <a:t>Cystein</a:t>
            </a:r>
            <a:r>
              <a:rPr lang="en-US" dirty="0" smtClean="0"/>
              <a:t> is special</a:t>
            </a:r>
            <a:r>
              <a:rPr lang="en-US" baseline="0" dirty="0" smtClean="0"/>
              <a:t> in a way that it contains a thiol group which can in some environments be deprotonated.</a:t>
            </a:r>
          </a:p>
          <a:p>
            <a:pPr marL="342900" indent="-342900">
              <a:buFont typeface="Arial" charset="0"/>
              <a:buChar char="•"/>
            </a:pPr>
            <a:r>
              <a:rPr lang="en-US" baseline="0" dirty="0" smtClean="0"/>
              <a:t>In many proteins cysteine residues are </a:t>
            </a:r>
            <a:r>
              <a:rPr lang="en-US" baseline="0" dirty="0" err="1" smtClean="0"/>
              <a:t>oxydized</a:t>
            </a:r>
            <a:r>
              <a:rPr lang="en-US" baseline="0" dirty="0" smtClean="0"/>
              <a:t> and form a disulfide bridge with a second cysteine.</a:t>
            </a:r>
          </a:p>
          <a:p>
            <a:pPr marL="342900" indent="-342900">
              <a:buFont typeface="Arial" charset="0"/>
              <a:buChar char="•"/>
            </a:pPr>
            <a:r>
              <a:rPr lang="en-US" baseline="0" dirty="0" smtClean="0"/>
              <a:t>Proline is special since it is the only amino acid which contains a secondary amine (</a:t>
            </a:r>
            <a:r>
              <a:rPr lang="en-US" baseline="0" dirty="0" err="1" smtClean="0"/>
              <a:t>pyrrolidine</a:t>
            </a:r>
            <a:r>
              <a:rPr lang="en-US" baseline="0" dirty="0" smtClean="0"/>
              <a:t> ring). This has two effects: The conformational flexibility is restricted due to the presence of the ring and, when part of a protein chain it does not chain a NH-group anymore to form hydrogen bonds</a:t>
            </a:r>
          </a:p>
          <a:p>
            <a:pPr marL="342900" indent="-342900">
              <a:buFont typeface="Arial" charset="0"/>
              <a:buChar char="•"/>
            </a:pPr>
            <a:r>
              <a:rPr lang="en-US" baseline="0" dirty="0" smtClean="0"/>
              <a:t>Glycine does not contain a sidechain and is the only non-chiral amino acid.</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15</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15</a:t>
            </a:fld>
            <a:endParaRPr lang="uk-UA"/>
          </a:p>
        </p:txBody>
      </p:sp>
    </p:spTree>
    <p:extLst>
      <p:ext uri="{BB962C8B-B14F-4D97-AF65-F5344CB8AC3E}">
        <p14:creationId xmlns:p14="http://schemas.microsoft.com/office/powerpoint/2010/main" val="744868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All 20 canonical amino</a:t>
            </a:r>
            <a:r>
              <a:rPr lang="en-US" baseline="0" dirty="0" smtClean="0"/>
              <a:t> acids at a glance.</a:t>
            </a:r>
          </a:p>
          <a:p>
            <a:pPr marL="342900" indent="-342900">
              <a:buFont typeface="Arial" charset="0"/>
              <a:buChar char="•"/>
            </a:pPr>
            <a:r>
              <a:rPr lang="en-US" baseline="0" dirty="0" smtClean="0"/>
              <a:t>The sidechains of the 20 amino acids have different physiochemical properties and preferences to form interaction with other molecules.</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16</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16</a:t>
            </a:fld>
            <a:endParaRPr lang="uk-UA"/>
          </a:p>
        </p:txBody>
      </p:sp>
    </p:spTree>
    <p:extLst>
      <p:ext uri="{BB962C8B-B14F-4D97-AF65-F5344CB8AC3E}">
        <p14:creationId xmlns:p14="http://schemas.microsoft.com/office/powerpoint/2010/main" val="1012760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BC29BB1-7B18-4B75-9B41-FF96DA5B2813}"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8261CC7-0C61-411B-B009-EC9617FB27D1}"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342900" indent="-342900">
              <a:buFont typeface="Arial" charset="0"/>
              <a:buChar char="•"/>
            </a:pPr>
            <a:r>
              <a:rPr lang="en-US" dirty="0" smtClean="0"/>
              <a:t>When working with proteins,</a:t>
            </a:r>
            <a:r>
              <a:rPr lang="en-US" baseline="0" dirty="0" smtClean="0"/>
              <a:t> usually abbreviations are used for the canonical amino acids</a:t>
            </a:r>
          </a:p>
          <a:p>
            <a:pPr marL="342900" indent="-342900">
              <a:buFont typeface="Arial" charset="0"/>
              <a:buChar char="•"/>
            </a:pPr>
            <a:r>
              <a:rPr lang="en-US" baseline="0" dirty="0" smtClean="0"/>
              <a:t>There is three-letter code and a one letter code. The one-letter code is commonly used to represent a peptide or protein sequence as a single string.</a:t>
            </a:r>
            <a:endParaRPr lang="en-US" dirty="0"/>
          </a:p>
        </p:txBody>
      </p:sp>
    </p:spTree>
    <p:extLst>
      <p:ext uri="{BB962C8B-B14F-4D97-AF65-F5344CB8AC3E}">
        <p14:creationId xmlns:p14="http://schemas.microsoft.com/office/powerpoint/2010/main" val="674760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There are different</a:t>
            </a:r>
            <a:r>
              <a:rPr lang="en-US" baseline="0" dirty="0" smtClean="0"/>
              <a:t> hierarchies for the description of proteins.</a:t>
            </a:r>
          </a:p>
          <a:p>
            <a:pPr marL="342900" indent="-342900">
              <a:buFont typeface="Arial" charset="0"/>
              <a:buChar char="•"/>
            </a:pPr>
            <a:r>
              <a:rPr lang="en-US" baseline="0" dirty="0" smtClean="0"/>
              <a:t>The primary structure denotes the order of amino acids in a protein chain. This order is encoded in the DNA, where each amino acid is represented by a triplet of nucleobases.</a:t>
            </a:r>
          </a:p>
          <a:p>
            <a:pPr marL="342900" indent="-342900">
              <a:buFont typeface="Arial" charset="0"/>
              <a:buChar char="•"/>
            </a:pPr>
            <a:r>
              <a:rPr lang="en-US" baseline="0" dirty="0" smtClean="0"/>
              <a:t>The regions which encode for a single protein chain on the DNA are often separated by non-coding parts. The regions which encode for a protein are called exons, non-coding regions are called introns.</a:t>
            </a:r>
          </a:p>
          <a:p>
            <a:pPr marL="342900" indent="-342900">
              <a:buFont typeface="Arial" charset="0"/>
              <a:buChar char="•"/>
            </a:pPr>
            <a:r>
              <a:rPr lang="en-US" baseline="0" dirty="0" smtClean="0"/>
              <a:t>In order to synthesize a protein, the DNA part which encodes for the protein (a gene) is first translated into RNA which then is again processed (spliced) and translated into messenger RNA (mRNA) in which the introns are removed.</a:t>
            </a:r>
          </a:p>
          <a:p>
            <a:pPr marL="342900" indent="-342900">
              <a:buFont typeface="Arial" charset="0"/>
              <a:buChar char="•"/>
            </a:pPr>
            <a:r>
              <a:rPr lang="en-US" baseline="0" dirty="0" smtClean="0"/>
              <a:t>The mRNA is then used as construction plan for the protein.</a:t>
            </a:r>
          </a:p>
          <a:p>
            <a:pPr marL="342900" indent="-342900">
              <a:buFont typeface="Arial" charset="0"/>
              <a:buChar char="•"/>
            </a:pPr>
            <a:r>
              <a:rPr lang="en-US" baseline="0" dirty="0" smtClean="0"/>
              <a:t>The human genome contains roughly 3 billion base pairs. It has been first decoded in 2001 which by then was a enormously laborious and expensive endeavor. Today DNA and RNA sequencing are standard techniques and due to technological advancements (Next Generation Sequencing) thousands of genomes have been decoded.</a:t>
            </a:r>
          </a:p>
          <a:p>
            <a:pPr marL="342900" indent="-342900">
              <a:buFont typeface="Arial" charset="0"/>
              <a:buChar char="•"/>
            </a:pPr>
            <a:r>
              <a:rPr lang="en-US" baseline="0" dirty="0" smtClean="0"/>
              <a:t>It is remarkable that, although proteins play such a pivotal role for living organisms, only 1% of the human genome actually encodes for proteins.</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18</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18</a:t>
            </a:fld>
            <a:endParaRPr lang="uk-UA"/>
          </a:p>
        </p:txBody>
      </p:sp>
    </p:spTree>
    <p:extLst>
      <p:ext uri="{BB962C8B-B14F-4D97-AF65-F5344CB8AC3E}">
        <p14:creationId xmlns:p14="http://schemas.microsoft.com/office/powerpoint/2010/main" val="1452576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88432D7-2BAC-4CD6-AE82-4F84A2AA0BB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F0593FD-307C-481A-8DA2-31F254A905BC}"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342900" indent="-342900">
              <a:buFont typeface="Arial" charset="0"/>
              <a:buChar char="•"/>
            </a:pPr>
            <a:r>
              <a:rPr lang="en-US" dirty="0" smtClean="0"/>
              <a:t>As of today thousands of proteins have been sequences</a:t>
            </a:r>
            <a:r>
              <a:rPr lang="en-US" baseline="0" dirty="0" smtClean="0"/>
              <a:t> and form a invaluable resource for life science research.</a:t>
            </a:r>
          </a:p>
          <a:p>
            <a:pPr marL="342900" indent="-342900">
              <a:buFont typeface="Arial" charset="0"/>
              <a:buChar char="•"/>
            </a:pPr>
            <a:r>
              <a:rPr lang="en-US" baseline="0" dirty="0" smtClean="0"/>
              <a:t>The sequence are publically available in several databases, e.g. </a:t>
            </a:r>
            <a:r>
              <a:rPr lang="en-US" baseline="0" dirty="0" err="1" smtClean="0"/>
              <a:t>uniprot.org</a:t>
            </a:r>
            <a:r>
              <a:rPr lang="en-US" baseline="0" dirty="0" smtClean="0"/>
              <a:t>. The most convenient way to represent protein sequences is the one letter code.</a:t>
            </a:r>
          </a:p>
          <a:p>
            <a:pPr marL="342900" indent="-342900">
              <a:buFont typeface="Arial" charset="0"/>
              <a:buChar char="•"/>
            </a:pPr>
            <a:r>
              <a:rPr lang="en-US" baseline="0" dirty="0" smtClean="0"/>
              <a:t>The most commonly used file format used one line to describe the protein sequence followed by he protein sequence in one-letter code.</a:t>
            </a:r>
          </a:p>
          <a:p>
            <a:pPr marL="342900" indent="-342900">
              <a:buFont typeface="Arial" charset="0"/>
              <a:buChar char="•"/>
            </a:pPr>
            <a:r>
              <a:rPr lang="en-US" baseline="0" dirty="0" smtClean="0"/>
              <a:t>This information is available for all human proteins, but what does it actually tell about proteins?</a:t>
            </a:r>
            <a:endParaRPr lang="en-US" dirty="0"/>
          </a:p>
        </p:txBody>
      </p:sp>
    </p:spTree>
    <p:extLst>
      <p:ext uri="{BB962C8B-B14F-4D97-AF65-F5344CB8AC3E}">
        <p14:creationId xmlns:p14="http://schemas.microsoft.com/office/powerpoint/2010/main" val="1040557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 function</a:t>
            </a:r>
            <a:r>
              <a:rPr lang="en-US" baseline="0" dirty="0" smtClean="0"/>
              <a:t> of protein is defined by their 3-dimensional structure, which is determined by the sequence</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20</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20</a:t>
            </a:fld>
            <a:endParaRPr lang="uk-UA"/>
          </a:p>
        </p:txBody>
      </p:sp>
    </p:spTree>
    <p:extLst>
      <p:ext uri="{BB962C8B-B14F-4D97-AF65-F5344CB8AC3E}">
        <p14:creationId xmlns:p14="http://schemas.microsoft.com/office/powerpoint/2010/main" val="68315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3F8FEBF1-B74A-475F-A7E6-7ABC3EB97B02}"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71B3D2A-7D6E-49EA-86DE-9E00324939C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342900" indent="-342900">
              <a:buFont typeface="Arial" charset="0"/>
              <a:buChar char="•"/>
            </a:pPr>
            <a:r>
              <a:rPr lang="en-US" dirty="0" smtClean="0"/>
              <a:t>A protein/peptide chain contains of a backbone, which is formed by the atoms forming</a:t>
            </a:r>
            <a:r>
              <a:rPr lang="en-US" baseline="0" dirty="0" smtClean="0"/>
              <a:t> the amide bond + the </a:t>
            </a:r>
            <a:r>
              <a:rPr lang="en-US" baseline="0" dirty="0" err="1" smtClean="0"/>
              <a:t>Calpha</a:t>
            </a:r>
            <a:r>
              <a:rPr lang="en-US" baseline="0" dirty="0" smtClean="0"/>
              <a:t> atom from the sidechains grow out.</a:t>
            </a:r>
          </a:p>
          <a:p>
            <a:pPr marL="342900" indent="-342900">
              <a:buFont typeface="Arial" charset="0"/>
              <a:buChar char="•"/>
            </a:pPr>
            <a:r>
              <a:rPr lang="en-US" baseline="0" dirty="0" smtClean="0"/>
              <a:t>The start of the protein chain is the N-terminus, the end is referred to as the C-terminus.</a:t>
            </a:r>
            <a:endParaRPr lang="en-US" dirty="0"/>
          </a:p>
        </p:txBody>
      </p:sp>
    </p:spTree>
    <p:extLst>
      <p:ext uri="{BB962C8B-B14F-4D97-AF65-F5344CB8AC3E}">
        <p14:creationId xmlns:p14="http://schemas.microsoft.com/office/powerpoint/2010/main" val="1989748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3</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3</a:t>
            </a:fld>
            <a:endParaRPr lang="uk-UA"/>
          </a:p>
        </p:txBody>
      </p:sp>
    </p:spTree>
    <p:extLst>
      <p:ext uri="{BB962C8B-B14F-4D97-AF65-F5344CB8AC3E}">
        <p14:creationId xmlns:p14="http://schemas.microsoft.com/office/powerpoint/2010/main" val="87073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 primary structure is a one-dimensional information,</a:t>
            </a:r>
            <a:r>
              <a:rPr lang="en-US" baseline="0" dirty="0" smtClean="0"/>
              <a:t> which you also can represent as a 2D chemical depiction. These representations do not contain information about the conformation of the chain.</a:t>
            </a:r>
          </a:p>
          <a:p>
            <a:pPr marL="342900" indent="-342900">
              <a:buFont typeface="Arial" charset="0"/>
              <a:buChar char="•"/>
            </a:pPr>
            <a:r>
              <a:rPr lang="en-US" baseline="0" dirty="0" smtClean="0"/>
              <a:t>The secondary structure describes the local conformation of a peptide chain which is defined by the dihedral angles of the backbone.</a:t>
            </a:r>
          </a:p>
          <a:p>
            <a:pPr marL="342900" indent="-342900">
              <a:buFont typeface="Arial" charset="0"/>
              <a:buChar char="•"/>
            </a:pPr>
            <a:r>
              <a:rPr lang="en-US" baseline="0" dirty="0" smtClean="0"/>
              <a:t>There are three different dihedral angles forming the backbone: Omega (the peptide bond), Phi and Psi.</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22</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22</a:t>
            </a:fld>
            <a:endParaRPr lang="uk-UA"/>
          </a:p>
        </p:txBody>
      </p:sp>
    </p:spTree>
    <p:extLst>
      <p:ext uri="{BB962C8B-B14F-4D97-AF65-F5344CB8AC3E}">
        <p14:creationId xmlns:p14="http://schemas.microsoft.com/office/powerpoint/2010/main" val="1341565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 amide C-N</a:t>
            </a:r>
            <a:r>
              <a:rPr lang="en-US" baseline="0" dirty="0" smtClean="0"/>
              <a:t> </a:t>
            </a:r>
            <a:r>
              <a:rPr lang="en-US" dirty="0" smtClean="0"/>
              <a:t>bond is shorter than a C-C</a:t>
            </a:r>
            <a:r>
              <a:rPr lang="en-US" baseline="0" dirty="0" smtClean="0"/>
              <a:t> bond due to its partial double bond character.</a:t>
            </a:r>
          </a:p>
          <a:p>
            <a:pPr marL="342900" indent="-342900">
              <a:buFont typeface="Arial" charset="0"/>
              <a:buChar char="•"/>
            </a:pPr>
            <a:r>
              <a:rPr lang="en-US" baseline="0" dirty="0" smtClean="0"/>
              <a:t>The energetic barrier for a rotation around this bond is therefore very high which means that under physiological conditions, no rotation around the amide bond happens.</a:t>
            </a:r>
          </a:p>
          <a:p>
            <a:pPr marL="342900" indent="-342900">
              <a:buFont typeface="Arial" charset="0"/>
              <a:buChar char="•"/>
            </a:pP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23</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23</a:t>
            </a:fld>
            <a:endParaRPr lang="uk-UA"/>
          </a:p>
        </p:txBody>
      </p:sp>
    </p:spTree>
    <p:extLst>
      <p:ext uri="{BB962C8B-B14F-4D97-AF65-F5344CB8AC3E}">
        <p14:creationId xmlns:p14="http://schemas.microsoft.com/office/powerpoint/2010/main" val="589022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B99339-1112-6C43-9AE9-1EAD52D76830}" type="slidenum">
              <a:rPr lang="en-US" altLang="en-US"/>
              <a:pPr/>
              <a:t>24</a:t>
            </a:fld>
            <a:endParaRPr lang="en-US" altLang="en-US"/>
          </a:p>
        </p:txBody>
      </p:sp>
      <p:sp>
        <p:nvSpPr>
          <p:cNvPr id="323586" name="Rectangle 2"/>
          <p:cNvSpPr>
            <a:spLocks noGrp="1" noRot="1" noChangeAspect="1" noChangeArrowheads="1" noTextEdit="1"/>
          </p:cNvSpPr>
          <p:nvPr>
            <p:ph type="sldImg"/>
          </p:nvPr>
        </p:nvSpPr>
        <p:spPr>
          <a:xfrm>
            <a:off x="869950" y="1257300"/>
            <a:ext cx="6032500" cy="3394075"/>
          </a:xfrm>
          <a:ln/>
        </p:spPr>
      </p:sp>
      <p:sp>
        <p:nvSpPr>
          <p:cNvPr id="323587" name="Rectangle 3"/>
          <p:cNvSpPr>
            <a:spLocks noGrp="1" noChangeArrowheads="1"/>
          </p:cNvSpPr>
          <p:nvPr>
            <p:ph type="body" idx="1"/>
          </p:nvPr>
        </p:nvSpPr>
        <p:spPr/>
        <p:txBody>
          <a:bodyPr/>
          <a:lstStyle/>
          <a:p>
            <a:pPr marL="342900" indent="-342900">
              <a:buFont typeface="Arial" charset="0"/>
              <a:buChar char="•"/>
            </a:pPr>
            <a:r>
              <a:rPr lang="en-US" altLang="en-US" dirty="0" smtClean="0"/>
              <a:t>For a planar amide bond there</a:t>
            </a:r>
            <a:r>
              <a:rPr lang="en-US" altLang="en-US" baseline="0" dirty="0" smtClean="0"/>
              <a:t> are two options, cis and trans. </a:t>
            </a:r>
          </a:p>
          <a:p>
            <a:pPr marL="342900" indent="-342900">
              <a:buFont typeface="Arial" charset="0"/>
              <a:buChar char="•"/>
            </a:pPr>
            <a:r>
              <a:rPr lang="en-US" altLang="en-US" baseline="0" dirty="0" smtClean="0"/>
              <a:t>In the cis conformation the two </a:t>
            </a:r>
            <a:r>
              <a:rPr lang="en-US" altLang="en-US" baseline="0" dirty="0" err="1" smtClean="0"/>
              <a:t>Calpha</a:t>
            </a:r>
            <a:r>
              <a:rPr lang="en-US" altLang="en-US" baseline="0" dirty="0" smtClean="0"/>
              <a:t>-atoms are in close proximity which is energetically disfavored. Therefore amide bonds in proteins are almost exclusively found in the trans conformation.</a:t>
            </a:r>
            <a:endParaRPr lang="en-US" altLang="en-US" dirty="0"/>
          </a:p>
        </p:txBody>
      </p:sp>
    </p:spTree>
    <p:extLst>
      <p:ext uri="{BB962C8B-B14F-4D97-AF65-F5344CB8AC3E}">
        <p14:creationId xmlns:p14="http://schemas.microsoft.com/office/powerpoint/2010/main" val="1009858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2CB982-E566-4846-9634-D63F00D6563F}" type="slidenum">
              <a:rPr lang="en-US" altLang="en-US"/>
              <a:pPr/>
              <a:t>25</a:t>
            </a:fld>
            <a:endParaRPr lang="en-US" altLang="en-US"/>
          </a:p>
        </p:txBody>
      </p:sp>
      <p:sp>
        <p:nvSpPr>
          <p:cNvPr id="324610" name="Rectangle 2"/>
          <p:cNvSpPr>
            <a:spLocks noGrp="1" noRot="1" noChangeAspect="1" noChangeArrowheads="1" noTextEdit="1"/>
          </p:cNvSpPr>
          <p:nvPr>
            <p:ph type="sldImg"/>
          </p:nvPr>
        </p:nvSpPr>
        <p:spPr>
          <a:xfrm>
            <a:off x="869950" y="1257300"/>
            <a:ext cx="6032500" cy="3394075"/>
          </a:xfrm>
          <a:ln/>
        </p:spPr>
      </p:sp>
      <p:sp>
        <p:nvSpPr>
          <p:cNvPr id="324611" name="Rectangle 3"/>
          <p:cNvSpPr>
            <a:spLocks noGrp="1" noChangeArrowheads="1"/>
          </p:cNvSpPr>
          <p:nvPr>
            <p:ph type="body" idx="1"/>
          </p:nvPr>
        </p:nvSpPr>
        <p:spPr/>
        <p:txBody>
          <a:bodyPr/>
          <a:lstStyle/>
          <a:p>
            <a:pPr marL="342900" indent="-342900">
              <a:buFont typeface="Arial" charset="0"/>
              <a:buChar char="•"/>
            </a:pPr>
            <a:r>
              <a:rPr lang="en-US" altLang="en-US" dirty="0" smtClean="0"/>
              <a:t>An exception</a:t>
            </a:r>
            <a:r>
              <a:rPr lang="en-US" altLang="en-US" baseline="0" dirty="0" smtClean="0"/>
              <a:t> is proline. Here both options are found in proteins. However, the trans conformation is found more frequently.</a:t>
            </a:r>
            <a:endParaRPr lang="en-US" altLang="en-US" dirty="0"/>
          </a:p>
        </p:txBody>
      </p:sp>
    </p:spTree>
    <p:extLst>
      <p:ext uri="{BB962C8B-B14F-4D97-AF65-F5344CB8AC3E}">
        <p14:creationId xmlns:p14="http://schemas.microsoft.com/office/powerpoint/2010/main" val="1898567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802192-B2EF-A849-8389-78B839BBA983}" type="slidenum">
              <a:rPr lang="en-US" altLang="en-US"/>
              <a:pPr/>
              <a:t>26</a:t>
            </a:fld>
            <a:endParaRPr lang="en-US" altLang="en-US"/>
          </a:p>
        </p:txBody>
      </p:sp>
      <p:sp>
        <p:nvSpPr>
          <p:cNvPr id="325634" name="Rectangle 2"/>
          <p:cNvSpPr>
            <a:spLocks noGrp="1" noRot="1" noChangeAspect="1" noChangeArrowheads="1" noTextEdit="1"/>
          </p:cNvSpPr>
          <p:nvPr>
            <p:ph type="sldImg"/>
          </p:nvPr>
        </p:nvSpPr>
        <p:spPr>
          <a:xfrm>
            <a:off x="869950" y="1257300"/>
            <a:ext cx="6032500" cy="3394075"/>
          </a:xfrm>
          <a:ln/>
        </p:spPr>
      </p:sp>
      <p:sp>
        <p:nvSpPr>
          <p:cNvPr id="325635" name="Rectangle 3"/>
          <p:cNvSpPr>
            <a:spLocks noGrp="1" noChangeArrowheads="1"/>
          </p:cNvSpPr>
          <p:nvPr>
            <p:ph type="body" idx="1"/>
          </p:nvPr>
        </p:nvSpPr>
        <p:spPr/>
        <p:txBody>
          <a:bodyPr/>
          <a:lstStyle/>
          <a:p>
            <a:pPr marL="342900" indent="-342900">
              <a:buFont typeface="Arial" charset="0"/>
              <a:buChar char="•"/>
            </a:pPr>
            <a:r>
              <a:rPr lang="en-US" altLang="en-US" dirty="0" smtClean="0"/>
              <a:t>The peptide group</a:t>
            </a:r>
            <a:r>
              <a:rPr lang="en-US" altLang="en-US" baseline="0" dirty="0" smtClean="0"/>
              <a:t> always forms a plane. The phi and psi angles of a peptide chains determine how the planes are oriented to each other.</a:t>
            </a:r>
          </a:p>
          <a:p>
            <a:pPr marL="342900" indent="-342900">
              <a:buFont typeface="Arial" charset="0"/>
              <a:buChar char="•"/>
            </a:pPr>
            <a:r>
              <a:rPr lang="en-US" altLang="en-US" baseline="0" dirty="0" smtClean="0"/>
              <a:t>The C-C and C-N bonds are single bonds and therefore allowed to rotate. However, not all conformations are possible due to steric hindrance.</a:t>
            </a:r>
            <a:endParaRPr lang="en-US" altLang="en-US" dirty="0"/>
          </a:p>
        </p:txBody>
      </p:sp>
    </p:spTree>
    <p:extLst>
      <p:ext uri="{BB962C8B-B14F-4D97-AF65-F5344CB8AC3E}">
        <p14:creationId xmlns:p14="http://schemas.microsoft.com/office/powerpoint/2010/main" val="1058654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0F4A0D-E658-2642-825A-276A9A5AF1BE}" type="slidenum">
              <a:rPr lang="en-US" altLang="en-US"/>
              <a:pPr/>
              <a:t>27</a:t>
            </a:fld>
            <a:endParaRPr lang="en-US" altLang="en-US"/>
          </a:p>
        </p:txBody>
      </p:sp>
      <p:sp>
        <p:nvSpPr>
          <p:cNvPr id="327682" name="Rectangle 2"/>
          <p:cNvSpPr>
            <a:spLocks noGrp="1" noRot="1" noChangeAspect="1" noChangeArrowheads="1" noTextEdit="1"/>
          </p:cNvSpPr>
          <p:nvPr>
            <p:ph type="sldImg"/>
          </p:nvPr>
        </p:nvSpPr>
        <p:spPr>
          <a:xfrm>
            <a:off x="869950" y="1257300"/>
            <a:ext cx="6032500" cy="3394075"/>
          </a:xfrm>
          <a:ln/>
        </p:spPr>
      </p:sp>
      <p:sp>
        <p:nvSpPr>
          <p:cNvPr id="327683" name="Rectangle 3"/>
          <p:cNvSpPr>
            <a:spLocks noGrp="1" noChangeArrowheads="1"/>
          </p:cNvSpPr>
          <p:nvPr>
            <p:ph type="body" idx="1"/>
          </p:nvPr>
        </p:nvSpPr>
        <p:spPr/>
        <p:txBody>
          <a:bodyPr/>
          <a:lstStyle/>
          <a:p>
            <a:pPr marL="342900" indent="-342900">
              <a:buFont typeface="Arial" charset="0"/>
              <a:buChar char="•"/>
            </a:pPr>
            <a:r>
              <a:rPr lang="en-US" altLang="en-US" dirty="0" smtClean="0"/>
              <a:t>Many combinations of phi/psi angles</a:t>
            </a:r>
            <a:r>
              <a:rPr lang="en-US" altLang="en-US" baseline="0" dirty="0" smtClean="0"/>
              <a:t> lead to very close distances of atoms which is energetically disfavored. </a:t>
            </a:r>
          </a:p>
          <a:p>
            <a:pPr marL="342900" indent="-342900">
              <a:buFont typeface="Arial" charset="0"/>
              <a:buChar char="•"/>
            </a:pPr>
            <a:r>
              <a:rPr lang="en-US" altLang="en-US" baseline="0" dirty="0" smtClean="0"/>
              <a:t>Therefore only a limited subset of all possible phi/psi combinations are allowed. </a:t>
            </a:r>
            <a:endParaRPr lang="en-US" altLang="en-US" dirty="0"/>
          </a:p>
        </p:txBody>
      </p:sp>
    </p:spTree>
    <p:extLst>
      <p:ext uri="{BB962C8B-B14F-4D97-AF65-F5344CB8AC3E}">
        <p14:creationId xmlns:p14="http://schemas.microsoft.com/office/powerpoint/2010/main" val="1843548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52468F-3406-5643-86AD-8DA1C6A15D94}" type="slidenum">
              <a:rPr lang="en-US" altLang="en-US"/>
              <a:pPr/>
              <a:t>28</a:t>
            </a:fld>
            <a:endParaRPr lang="en-US" altLang="en-US"/>
          </a:p>
        </p:txBody>
      </p:sp>
      <p:sp>
        <p:nvSpPr>
          <p:cNvPr id="328706" name="Rectangle 2"/>
          <p:cNvSpPr>
            <a:spLocks noGrp="1" noRot="1" noChangeAspect="1" noChangeArrowheads="1" noTextEdit="1"/>
          </p:cNvSpPr>
          <p:nvPr>
            <p:ph type="sldImg"/>
          </p:nvPr>
        </p:nvSpPr>
        <p:spPr>
          <a:xfrm>
            <a:off x="869950" y="1257300"/>
            <a:ext cx="6032500" cy="3394075"/>
          </a:xfrm>
          <a:ln/>
        </p:spPr>
      </p:sp>
      <p:sp>
        <p:nvSpPr>
          <p:cNvPr id="328707" name="Rectangle 3"/>
          <p:cNvSpPr>
            <a:spLocks noGrp="1" noChangeArrowheads="1"/>
          </p:cNvSpPr>
          <p:nvPr>
            <p:ph type="body" idx="1"/>
          </p:nvPr>
        </p:nvSpPr>
        <p:spPr/>
        <p:txBody>
          <a:bodyPr/>
          <a:lstStyle/>
          <a:p>
            <a:pPr marL="342900" indent="-342900">
              <a:buFont typeface="Arial" charset="0"/>
              <a:buChar char="•"/>
            </a:pPr>
            <a:r>
              <a:rPr lang="en-US" altLang="en-US" dirty="0" smtClean="0"/>
              <a:t>This interdependency</a:t>
            </a:r>
            <a:r>
              <a:rPr lang="en-US" altLang="en-US" baseline="0" dirty="0" smtClean="0"/>
              <a:t> of phi/psi angles is best visualized in a Ramachandran plot, where the phi/psi angles of each amino acid in a protein are plotted against each other.</a:t>
            </a:r>
          </a:p>
          <a:p>
            <a:pPr marL="342900" indent="-342900">
              <a:buFont typeface="Arial" charset="0"/>
              <a:buChar char="•"/>
            </a:pPr>
            <a:r>
              <a:rPr lang="en-US" altLang="en-US" baseline="0" dirty="0" smtClean="0"/>
              <a:t>Only a small subset of the total phi/psi space is actually populated. The asymmetry is due to the chiral nature of the canonical amino acids.</a:t>
            </a:r>
          </a:p>
          <a:p>
            <a:pPr marL="342900" indent="-342900">
              <a:buFont typeface="Arial" charset="0"/>
              <a:buChar char="•"/>
            </a:pPr>
            <a:r>
              <a:rPr lang="en-US" altLang="en-US" baseline="0" dirty="0" smtClean="0"/>
              <a:t>An exception is glycine, the only non-chiral amino acid. Since it does not have a sidechain it is </a:t>
            </a:r>
            <a:r>
              <a:rPr lang="en-US" altLang="en-US" baseline="0" dirty="0" err="1" smtClean="0"/>
              <a:t>conformationally</a:t>
            </a:r>
            <a:r>
              <a:rPr lang="en-US" altLang="en-US" baseline="0" dirty="0" smtClean="0"/>
              <a:t> less restricted and its Ramachandran plot is symmetric.</a:t>
            </a:r>
            <a:endParaRPr lang="en-US" altLang="en-US" dirty="0"/>
          </a:p>
        </p:txBody>
      </p:sp>
    </p:spTree>
    <p:extLst>
      <p:ext uri="{BB962C8B-B14F-4D97-AF65-F5344CB8AC3E}">
        <p14:creationId xmlns:p14="http://schemas.microsoft.com/office/powerpoint/2010/main" val="1066952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716A6-844C-664F-BA8F-F553F497A94E}" type="slidenum">
              <a:rPr lang="en-US" altLang="en-US"/>
              <a:pPr/>
              <a:t>29</a:t>
            </a:fld>
            <a:endParaRPr lang="en-US" altLang="en-US"/>
          </a:p>
        </p:txBody>
      </p:sp>
      <p:sp>
        <p:nvSpPr>
          <p:cNvPr id="329730" name="Rectangle 2"/>
          <p:cNvSpPr>
            <a:spLocks noGrp="1" noRot="1" noChangeAspect="1" noChangeArrowheads="1" noTextEdit="1"/>
          </p:cNvSpPr>
          <p:nvPr>
            <p:ph type="sldImg"/>
          </p:nvPr>
        </p:nvSpPr>
        <p:spPr>
          <a:xfrm>
            <a:off x="869950" y="1257300"/>
            <a:ext cx="6032500" cy="3394075"/>
          </a:xfrm>
          <a:ln/>
        </p:spPr>
      </p:sp>
      <p:sp>
        <p:nvSpPr>
          <p:cNvPr id="329731" name="Rectangle 3"/>
          <p:cNvSpPr>
            <a:spLocks noGrp="1" noChangeArrowheads="1"/>
          </p:cNvSpPr>
          <p:nvPr>
            <p:ph type="body" idx="1"/>
          </p:nvPr>
        </p:nvSpPr>
        <p:spPr/>
        <p:txBody>
          <a:bodyPr/>
          <a:lstStyle/>
          <a:p>
            <a:pPr marL="342900" indent="-342900">
              <a:buFont typeface="Arial" charset="0"/>
              <a:buChar char="•"/>
            </a:pPr>
            <a:r>
              <a:rPr lang="en-US" altLang="en-US" dirty="0" smtClean="0"/>
              <a:t>The observed distribution of phi/psi</a:t>
            </a:r>
            <a:r>
              <a:rPr lang="en-US" altLang="en-US" baseline="0" dirty="0" smtClean="0"/>
              <a:t> combinations can be understood by looking at the energy landscape as function of the dihedral angles.</a:t>
            </a:r>
          </a:p>
          <a:p>
            <a:pPr marL="342900" indent="-342900">
              <a:buFont typeface="Arial" charset="0"/>
              <a:buChar char="•"/>
            </a:pPr>
            <a:r>
              <a:rPr lang="en-US" altLang="en-US" baseline="0" dirty="0" smtClean="0"/>
              <a:t>The possible local conformations of a protein backbone is largely determined by the interaction energy between direct neighbors.</a:t>
            </a:r>
          </a:p>
          <a:p>
            <a:pPr marL="342900" indent="-342900">
              <a:buFont typeface="Arial" charset="0"/>
              <a:buChar char="•"/>
            </a:pPr>
            <a:r>
              <a:rPr lang="en-US" altLang="en-US" baseline="0" dirty="0" smtClean="0"/>
              <a:t>If we keep the psi angle fixed and rotate around the phi angle this can be easily understood.</a:t>
            </a:r>
            <a:endParaRPr lang="en-US" altLang="en-US" dirty="0"/>
          </a:p>
        </p:txBody>
      </p:sp>
    </p:spTree>
    <p:extLst>
      <p:ext uri="{BB962C8B-B14F-4D97-AF65-F5344CB8AC3E}">
        <p14:creationId xmlns:p14="http://schemas.microsoft.com/office/powerpoint/2010/main" val="489959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0C17BF-CA80-2C4F-8C4D-25394156E0DF}" type="slidenum">
              <a:rPr lang="en-US" altLang="en-US"/>
              <a:pPr/>
              <a:t>30</a:t>
            </a:fld>
            <a:endParaRPr lang="en-US" altLang="en-US"/>
          </a:p>
        </p:txBody>
      </p:sp>
      <p:sp>
        <p:nvSpPr>
          <p:cNvPr id="330754" name="Rectangle 2"/>
          <p:cNvSpPr>
            <a:spLocks noGrp="1" noRot="1" noChangeAspect="1" noChangeArrowheads="1" noTextEdit="1"/>
          </p:cNvSpPr>
          <p:nvPr>
            <p:ph type="sldImg"/>
          </p:nvPr>
        </p:nvSpPr>
        <p:spPr>
          <a:xfrm>
            <a:off x="869950" y="1257300"/>
            <a:ext cx="6032500" cy="3394075"/>
          </a:xfrm>
          <a:ln/>
        </p:spPr>
      </p:sp>
      <p:sp>
        <p:nvSpPr>
          <p:cNvPr id="330755" name="Rectangle 3"/>
          <p:cNvSpPr>
            <a:spLocks noGrp="1" noChangeArrowheads="1"/>
          </p:cNvSpPr>
          <p:nvPr>
            <p:ph type="body" idx="1"/>
          </p:nvPr>
        </p:nvSpPr>
        <p:spPr/>
        <p:txBody>
          <a:bodyPr/>
          <a:lstStyle/>
          <a:p>
            <a:pPr marL="342900" indent="-342900">
              <a:buFont typeface="Arial" charset="0"/>
              <a:buChar char="•"/>
            </a:pPr>
            <a:r>
              <a:rPr lang="en-US" altLang="en-US" dirty="0" smtClean="0"/>
              <a:t>Conformation</a:t>
            </a:r>
            <a:r>
              <a:rPr lang="en-US" altLang="en-US" baseline="0" dirty="0" smtClean="0"/>
              <a:t> 1 is energetically favorable</a:t>
            </a:r>
          </a:p>
          <a:p>
            <a:pPr marL="342900" indent="-342900">
              <a:buFont typeface="Arial" charset="0"/>
              <a:buChar char="•"/>
            </a:pPr>
            <a:r>
              <a:rPr lang="en-US" altLang="en-US" baseline="0" dirty="0" smtClean="0"/>
              <a:t>In conformation 2 the 2 carbonyl oxygens come in very close proximity which leads to high energy</a:t>
            </a:r>
          </a:p>
          <a:p>
            <a:pPr marL="342900" indent="-342900">
              <a:buFont typeface="Arial" charset="0"/>
              <a:buChar char="•"/>
            </a:pPr>
            <a:r>
              <a:rPr lang="en-US" altLang="en-US" baseline="0" dirty="0" smtClean="0"/>
              <a:t>Conformation 3 is better but not as good as conformation 1</a:t>
            </a:r>
          </a:p>
          <a:p>
            <a:pPr marL="342900" indent="-342900">
              <a:buFont typeface="Arial" charset="0"/>
              <a:buChar char="•"/>
            </a:pPr>
            <a:r>
              <a:rPr lang="en-US" altLang="en-US" baseline="0" dirty="0" smtClean="0"/>
              <a:t>Conformation 4 again leads to a clash</a:t>
            </a:r>
            <a:endParaRPr lang="en-US" altLang="en-US" dirty="0"/>
          </a:p>
        </p:txBody>
      </p:sp>
    </p:spTree>
    <p:extLst>
      <p:ext uri="{BB962C8B-B14F-4D97-AF65-F5344CB8AC3E}">
        <p14:creationId xmlns:p14="http://schemas.microsoft.com/office/powerpoint/2010/main" val="1247711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352D6B-F180-F143-B815-B0CD4F610543}" type="slidenum">
              <a:rPr lang="en-US" altLang="en-US"/>
              <a:pPr/>
              <a:t>31</a:t>
            </a:fld>
            <a:endParaRPr lang="en-US" altLang="en-US"/>
          </a:p>
        </p:txBody>
      </p:sp>
      <p:sp>
        <p:nvSpPr>
          <p:cNvPr id="331778" name="Rectangle 2"/>
          <p:cNvSpPr>
            <a:spLocks noGrp="1" noRot="1" noChangeAspect="1" noChangeArrowheads="1" noTextEdit="1"/>
          </p:cNvSpPr>
          <p:nvPr>
            <p:ph type="sldImg"/>
          </p:nvPr>
        </p:nvSpPr>
        <p:spPr>
          <a:xfrm>
            <a:off x="869950" y="1257300"/>
            <a:ext cx="6032500" cy="3394075"/>
          </a:xfrm>
          <a:ln/>
        </p:spPr>
      </p:sp>
      <p:sp>
        <p:nvSpPr>
          <p:cNvPr id="331779" name="Rectangle 3"/>
          <p:cNvSpPr>
            <a:spLocks noGrp="1" noChangeArrowheads="1"/>
          </p:cNvSpPr>
          <p:nvPr>
            <p:ph type="body" idx="1"/>
          </p:nvPr>
        </p:nvSpPr>
        <p:spPr/>
        <p:txBody>
          <a:bodyPr/>
          <a:lstStyle/>
          <a:p>
            <a:pPr marL="342900" indent="-342900">
              <a:buFont typeface="Arial" charset="0"/>
              <a:buChar char="•"/>
            </a:pPr>
            <a:r>
              <a:rPr lang="en-US" altLang="en-US" dirty="0" smtClean="0"/>
              <a:t>Now we want to have a closer</a:t>
            </a:r>
            <a:r>
              <a:rPr lang="en-US" altLang="en-US" baseline="0" dirty="0" smtClean="0"/>
              <a:t> look at the preferred phi/psi combinations since these correspond to distinct secondary structure elements.</a:t>
            </a:r>
          </a:p>
          <a:p>
            <a:pPr marL="342900" indent="-342900">
              <a:buFont typeface="Arial" charset="0"/>
              <a:buChar char="•"/>
            </a:pPr>
            <a:r>
              <a:rPr lang="en-US" altLang="en-US" baseline="0" dirty="0" smtClean="0"/>
              <a:t>The region labeled as alpha corresponds to a phi/psi combination which brings the peptide chain into a helical arrangement. If several residues in a row adopt this conformation, the peptide forms a helical structure.</a:t>
            </a:r>
          </a:p>
        </p:txBody>
      </p:sp>
    </p:spTree>
    <p:extLst>
      <p:ext uri="{BB962C8B-B14F-4D97-AF65-F5344CB8AC3E}">
        <p14:creationId xmlns:p14="http://schemas.microsoft.com/office/powerpoint/2010/main" val="86771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a:t>
            </a:fld>
            <a:endParaRPr lang="uk-UA"/>
          </a:p>
        </p:txBody>
      </p:sp>
    </p:spTree>
    <p:extLst>
      <p:ext uri="{BB962C8B-B14F-4D97-AF65-F5344CB8AC3E}">
        <p14:creationId xmlns:p14="http://schemas.microsoft.com/office/powerpoint/2010/main" val="19108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60490382-4C18-4936-B14C-381E8EE7B49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4/25/17</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DF9B017-D02B-4A4B-B78D-8E856038D5C4}"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FB200C4-795F-4278-8629-F955AE24A0C8}"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pPr marL="342900" indent="-342900">
              <a:buFont typeface="Arial" charset="0"/>
              <a:buChar char="•"/>
            </a:pPr>
            <a:r>
              <a:rPr lang="en-US" dirty="0" smtClean="0"/>
              <a:t>The alpha-helix is the</a:t>
            </a:r>
            <a:r>
              <a:rPr lang="en-US" baseline="0" dirty="0" smtClean="0"/>
              <a:t> most frequently observed secondary structure element in proteins.</a:t>
            </a:r>
          </a:p>
          <a:p>
            <a:pPr marL="342900" indent="-342900">
              <a:buFont typeface="Arial" charset="0"/>
              <a:buChar char="•"/>
            </a:pPr>
            <a:r>
              <a:rPr lang="en-US" baseline="0" dirty="0" smtClean="0"/>
              <a:t>The phi/psi angles of the backbone lead to a helical arrangement in which 3.6 residues are needed to achieve a full turn.</a:t>
            </a:r>
          </a:p>
          <a:p>
            <a:pPr marL="342900" indent="-342900">
              <a:buFont typeface="Arial" charset="0"/>
              <a:buChar char="•"/>
            </a:pPr>
            <a:r>
              <a:rPr lang="en-US" baseline="0" dirty="0" smtClean="0"/>
              <a:t>The helical structure is stabilized by hydrogen bonds. Each residue </a:t>
            </a:r>
            <a:r>
              <a:rPr lang="en-US" baseline="0" dirty="0" err="1" smtClean="0"/>
              <a:t>i</a:t>
            </a:r>
            <a:r>
              <a:rPr lang="en-US" baseline="0" dirty="0" smtClean="0"/>
              <a:t> forms a hydrogen bond with residue i+4.</a:t>
            </a:r>
          </a:p>
          <a:p>
            <a:pPr marL="342900" indent="-342900">
              <a:buFont typeface="Arial" charset="0"/>
              <a:buChar char="•"/>
            </a:pPr>
            <a:r>
              <a:rPr lang="en-US" baseline="0" dirty="0" smtClean="0"/>
              <a:t>The sidechains in this secondary structure element point outwards like the branches of a tree</a:t>
            </a:r>
          </a:p>
          <a:p>
            <a:pPr marL="342900" indent="-342900">
              <a:buFont typeface="Arial" charset="0"/>
              <a:buChar char="•"/>
            </a:pPr>
            <a:r>
              <a:rPr lang="en-US" baseline="0" dirty="0" smtClean="0"/>
              <a:t>In representations of protein structures individual atoms are usually not shown. Instead a cartoon representation is used which emphasized the helical structure. </a:t>
            </a:r>
            <a:endParaRPr lang="en-US" dirty="0"/>
          </a:p>
        </p:txBody>
      </p:sp>
    </p:spTree>
    <p:extLst>
      <p:ext uri="{BB962C8B-B14F-4D97-AF65-F5344CB8AC3E}">
        <p14:creationId xmlns:p14="http://schemas.microsoft.com/office/powerpoint/2010/main" val="1170488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352D6B-F180-F143-B815-B0CD4F610543}" type="slidenum">
              <a:rPr lang="en-US" altLang="en-US"/>
              <a:pPr/>
              <a:t>33</a:t>
            </a:fld>
            <a:endParaRPr lang="en-US" altLang="en-US"/>
          </a:p>
        </p:txBody>
      </p:sp>
      <p:sp>
        <p:nvSpPr>
          <p:cNvPr id="331778" name="Rectangle 2"/>
          <p:cNvSpPr>
            <a:spLocks noGrp="1" noRot="1" noChangeAspect="1" noChangeArrowheads="1" noTextEdit="1"/>
          </p:cNvSpPr>
          <p:nvPr>
            <p:ph type="sldImg"/>
          </p:nvPr>
        </p:nvSpPr>
        <p:spPr>
          <a:xfrm>
            <a:off x="869950" y="1257300"/>
            <a:ext cx="6032500" cy="3394075"/>
          </a:xfrm>
          <a:ln/>
        </p:spPr>
      </p:sp>
      <p:sp>
        <p:nvSpPr>
          <p:cNvPr id="331779" name="Rectangle 3"/>
          <p:cNvSpPr>
            <a:spLocks noGrp="1" noChangeArrowheads="1"/>
          </p:cNvSpPr>
          <p:nvPr>
            <p:ph type="body" idx="1"/>
          </p:nvPr>
        </p:nvSpPr>
        <p:spPr/>
        <p:txBody>
          <a:bodyPr/>
          <a:lstStyle/>
          <a:p>
            <a:pPr marL="342900" indent="-342900">
              <a:buFont typeface="Arial" charset="0"/>
              <a:buChar char="•"/>
            </a:pPr>
            <a:r>
              <a:rPr lang="en-US" altLang="en-US" baseline="0" dirty="0" smtClean="0"/>
              <a:t>The region labeled as beta corresponds to conformation in which the peptide chain is in an extended conformation. This conformation forms the basis for a secondary structure element called beta-sheet.</a:t>
            </a:r>
            <a:endParaRPr lang="en-US" altLang="en-US" dirty="0"/>
          </a:p>
        </p:txBody>
      </p:sp>
    </p:spTree>
    <p:extLst>
      <p:ext uri="{BB962C8B-B14F-4D97-AF65-F5344CB8AC3E}">
        <p14:creationId xmlns:p14="http://schemas.microsoft.com/office/powerpoint/2010/main" val="2034191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Beta-sheets,</a:t>
            </a:r>
            <a:r>
              <a:rPr lang="en-US" baseline="0" dirty="0" smtClean="0"/>
              <a:t> in contrast two alpha-helices do form hydrogens bonds with themselves but with a second strand.</a:t>
            </a:r>
          </a:p>
          <a:p>
            <a:pPr marL="342900" indent="-342900">
              <a:buFont typeface="Arial" charset="0"/>
              <a:buChar char="•"/>
            </a:pPr>
            <a:r>
              <a:rPr lang="en-US" baseline="0" dirty="0" smtClean="0"/>
              <a:t>There are two option how this second strand can be aligned with respect to the first, either parallel or anti-parallel.</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34</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34</a:t>
            </a:fld>
            <a:endParaRPr lang="uk-UA"/>
          </a:p>
        </p:txBody>
      </p:sp>
    </p:spTree>
    <p:extLst>
      <p:ext uri="{BB962C8B-B14F-4D97-AF65-F5344CB8AC3E}">
        <p14:creationId xmlns:p14="http://schemas.microsoft.com/office/powerpoint/2010/main" val="173648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In the anti-parallel</a:t>
            </a:r>
            <a:r>
              <a:rPr lang="en-US" baseline="0" dirty="0" smtClean="0"/>
              <a:t> beta-sheet the carbonyl-O and amide-H of the same amino acid form two hydrogen bonds with carbonyl-O and amide-H of the neighboring strand.</a:t>
            </a:r>
          </a:p>
          <a:p>
            <a:pPr marL="342900" indent="-342900">
              <a:buFont typeface="Arial" charset="0"/>
              <a:buChar char="•"/>
            </a:pPr>
            <a:r>
              <a:rPr lang="en-US" baseline="0" dirty="0" smtClean="0"/>
              <a:t>The donor and acceptor groups of the next amino acid point into the other direction which allows binding of the next strand.</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35</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35</a:t>
            </a:fld>
            <a:endParaRPr lang="uk-UA"/>
          </a:p>
        </p:txBody>
      </p:sp>
    </p:spTree>
    <p:extLst>
      <p:ext uri="{BB962C8B-B14F-4D97-AF65-F5344CB8AC3E}">
        <p14:creationId xmlns:p14="http://schemas.microsoft.com/office/powerpoint/2010/main" val="901382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Very often more</a:t>
            </a:r>
            <a:r>
              <a:rPr lang="en-US" baseline="0" dirty="0" smtClean="0"/>
              <a:t> than two strands are aligned next to each other forming higher order structures</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36</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36</a:t>
            </a:fld>
            <a:endParaRPr lang="uk-UA"/>
          </a:p>
        </p:txBody>
      </p:sp>
    </p:spTree>
    <p:extLst>
      <p:ext uri="{BB962C8B-B14F-4D97-AF65-F5344CB8AC3E}">
        <p14:creationId xmlns:p14="http://schemas.microsoft.com/office/powerpoint/2010/main" val="376106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A13397-C2A2-1745-97A4-43154E3FB171}" type="slidenum">
              <a:rPr lang="en-US" altLang="en-US"/>
              <a:pPr/>
              <a:t>37</a:t>
            </a:fld>
            <a:endParaRPr lang="en-US" altLang="en-US"/>
          </a:p>
        </p:txBody>
      </p:sp>
      <p:sp>
        <p:nvSpPr>
          <p:cNvPr id="332802" name="Rectangle 2"/>
          <p:cNvSpPr>
            <a:spLocks noGrp="1" noRot="1" noChangeAspect="1" noChangeArrowheads="1" noTextEdit="1"/>
          </p:cNvSpPr>
          <p:nvPr>
            <p:ph type="sldImg"/>
          </p:nvPr>
        </p:nvSpPr>
        <p:spPr>
          <a:xfrm>
            <a:off x="869950" y="1257300"/>
            <a:ext cx="6032500" cy="3394075"/>
          </a:xfrm>
          <a:ln/>
        </p:spPr>
      </p:sp>
      <p:sp>
        <p:nvSpPr>
          <p:cNvPr id="332803" name="Rectangle 3"/>
          <p:cNvSpPr>
            <a:spLocks noGrp="1" noChangeArrowheads="1"/>
          </p:cNvSpPr>
          <p:nvPr>
            <p:ph type="body" idx="1"/>
          </p:nvPr>
        </p:nvSpPr>
        <p:spPr/>
        <p:txBody>
          <a:bodyPr/>
          <a:lstStyle/>
          <a:p>
            <a:pPr marL="342900" indent="-342900">
              <a:buFont typeface="Arial" charset="0"/>
              <a:buChar char="•"/>
            </a:pPr>
            <a:r>
              <a:rPr lang="en-US" altLang="en-US" dirty="0" smtClean="0"/>
              <a:t>Even regions in the protein which do not form a well-defined secondary</a:t>
            </a:r>
            <a:r>
              <a:rPr lang="en-US" altLang="en-US" baseline="0" dirty="0" smtClean="0"/>
              <a:t> structure element (loops) populate regions of the phi/psi space which belong to the low-energy regions.</a:t>
            </a:r>
            <a:endParaRPr lang="en-US" altLang="en-US" dirty="0"/>
          </a:p>
        </p:txBody>
      </p:sp>
    </p:spTree>
    <p:extLst>
      <p:ext uri="{BB962C8B-B14F-4D97-AF65-F5344CB8AC3E}">
        <p14:creationId xmlns:p14="http://schemas.microsoft.com/office/powerpoint/2010/main" val="359562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CC09B4-48EC-464B-8217-5D39D4F625F6}" type="slidenum">
              <a:rPr lang="en-US" altLang="en-US"/>
              <a:pPr/>
              <a:t>38</a:t>
            </a:fld>
            <a:endParaRPr lang="en-US" altLang="en-US"/>
          </a:p>
        </p:txBody>
      </p:sp>
      <p:sp>
        <p:nvSpPr>
          <p:cNvPr id="342018" name="Rectangle 2"/>
          <p:cNvSpPr>
            <a:spLocks noGrp="1" noRot="1" noChangeAspect="1" noChangeArrowheads="1" noTextEdit="1"/>
          </p:cNvSpPr>
          <p:nvPr>
            <p:ph type="sldImg"/>
          </p:nvPr>
        </p:nvSpPr>
        <p:spPr>
          <a:xfrm>
            <a:off x="869950" y="1257300"/>
            <a:ext cx="6032500" cy="3394075"/>
          </a:xfrm>
          <a:ln/>
        </p:spPr>
      </p:sp>
      <p:sp>
        <p:nvSpPr>
          <p:cNvPr id="342019" name="Rectangle 3"/>
          <p:cNvSpPr>
            <a:spLocks noGrp="1" noChangeArrowheads="1"/>
          </p:cNvSpPr>
          <p:nvPr>
            <p:ph type="body" idx="1"/>
          </p:nvPr>
        </p:nvSpPr>
        <p:spPr/>
        <p:txBody>
          <a:bodyPr/>
          <a:lstStyle/>
          <a:p>
            <a:pPr marL="342900" indent="-342900">
              <a:buFont typeface="Arial" charset="0"/>
              <a:buChar char="•"/>
            </a:pPr>
            <a:r>
              <a:rPr lang="en-US" altLang="en-US" dirty="0" smtClean="0"/>
              <a:t>Almost</a:t>
            </a:r>
            <a:r>
              <a:rPr lang="en-US" altLang="en-US" baseline="0" dirty="0" smtClean="0"/>
              <a:t> all protein contain helical or sheet structural elements or both</a:t>
            </a:r>
          </a:p>
          <a:p>
            <a:pPr marL="342900" indent="-342900">
              <a:buFont typeface="Arial" charset="0"/>
              <a:buChar char="•"/>
            </a:pPr>
            <a:r>
              <a:rPr lang="en-US" altLang="en-US" baseline="0" dirty="0" smtClean="0"/>
              <a:t>Besides these elements, there are other secondary structure motifs which are sometimes found, the 3-10 helix, which is more tightly wound form of a helix, and the pi-helix, where the hydrogens bonds are formed between residue </a:t>
            </a:r>
            <a:r>
              <a:rPr lang="en-US" altLang="en-US" baseline="0" dirty="0" err="1" smtClean="0"/>
              <a:t>i</a:t>
            </a:r>
            <a:r>
              <a:rPr lang="en-US" altLang="en-US" baseline="0" dirty="0" smtClean="0"/>
              <a:t> and i+5.</a:t>
            </a:r>
          </a:p>
          <a:p>
            <a:pPr marL="342900" indent="-342900">
              <a:buFont typeface="Arial" charset="0"/>
              <a:buChar char="•"/>
            </a:pPr>
            <a:r>
              <a:rPr lang="en-US" altLang="en-US" baseline="0" dirty="0" smtClean="0"/>
              <a:t>In addition turns are very frequently observed, which basically means that the peptide chain changes its direction</a:t>
            </a:r>
          </a:p>
          <a:p>
            <a:pPr marL="342900" indent="-342900">
              <a:buFont typeface="Arial" charset="0"/>
              <a:buChar char="•"/>
            </a:pPr>
            <a:r>
              <a:rPr lang="en-US" altLang="en-US" baseline="0" dirty="0" smtClean="0"/>
              <a:t>Regions which do not fall into any of these category are usually referred to as loops. </a:t>
            </a:r>
            <a:endParaRPr lang="en-US" altLang="en-US" dirty="0"/>
          </a:p>
        </p:txBody>
      </p:sp>
    </p:spTree>
    <p:extLst>
      <p:ext uri="{BB962C8B-B14F-4D97-AF65-F5344CB8AC3E}">
        <p14:creationId xmlns:p14="http://schemas.microsoft.com/office/powerpoint/2010/main" val="1936681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Although loops do</a:t>
            </a:r>
            <a:r>
              <a:rPr lang="en-US" baseline="0" dirty="0" smtClean="0"/>
              <a:t> not fall into any secondary structure category they can be </a:t>
            </a:r>
            <a:r>
              <a:rPr lang="en-US" baseline="0" smtClean="0"/>
              <a:t>ordered and </a:t>
            </a:r>
            <a:r>
              <a:rPr lang="en-US" baseline="0" dirty="0" smtClean="0"/>
              <a:t>rather rigid</a:t>
            </a:r>
          </a:p>
          <a:p>
            <a:pPr marL="342900" indent="-342900">
              <a:buFont typeface="Arial" charset="0"/>
              <a:buChar char="•"/>
            </a:pPr>
            <a:r>
              <a:rPr lang="en-US" baseline="0" dirty="0" smtClean="0"/>
              <a:t>Other loops display a high degree of conformational flexibility</a:t>
            </a:r>
          </a:p>
          <a:p>
            <a:pPr marL="342900" indent="-342900">
              <a:buFont typeface="Arial" charset="0"/>
              <a:buChar char="•"/>
            </a:pPr>
            <a:r>
              <a:rPr lang="en-US" baseline="0" dirty="0" smtClean="0"/>
              <a:t>Amino acids which are frequently found in loops are glycine and proline. Glycine has more conformational flexibility than any other amino acid. Proline, due to the ring formation cannot rotate around the phi bond which reduces conformational flexibility.</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39</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39</a:t>
            </a:fld>
            <a:endParaRPr lang="uk-UA"/>
          </a:p>
        </p:txBody>
      </p:sp>
    </p:spTree>
    <p:extLst>
      <p:ext uri="{BB962C8B-B14F-4D97-AF65-F5344CB8AC3E}">
        <p14:creationId xmlns:p14="http://schemas.microsoft.com/office/powerpoint/2010/main" val="497668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 secondary</a:t>
            </a:r>
            <a:r>
              <a:rPr lang="en-US" baseline="0" dirty="0" smtClean="0"/>
              <a:t> structure describes the local conformation of the peptide chain based on dihedral angles and hydrogen bond patterns</a:t>
            </a:r>
          </a:p>
          <a:p>
            <a:pPr marL="342900" indent="-342900">
              <a:buFont typeface="Arial" charset="0"/>
              <a:buChar char="•"/>
            </a:pPr>
            <a:r>
              <a:rPr lang="en-US" baseline="0" dirty="0" smtClean="0"/>
              <a:t>The tertiary structure describes how different secondary structure elements are arranged and how the overall structure of the peptide chain looks like</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40</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40</a:t>
            </a:fld>
            <a:endParaRPr lang="uk-UA"/>
          </a:p>
        </p:txBody>
      </p:sp>
    </p:spTree>
    <p:extLst>
      <p:ext uri="{BB962C8B-B14F-4D97-AF65-F5344CB8AC3E}">
        <p14:creationId xmlns:p14="http://schemas.microsoft.com/office/powerpoint/2010/main" val="555320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Most proteins</a:t>
            </a:r>
            <a:r>
              <a:rPr lang="en-US" baseline="0" dirty="0" smtClean="0"/>
              <a:t> adopt a distinct 3-dimensional structure which is essential for proper function. If the protein loses its structure (denaturation) its function is lost.</a:t>
            </a:r>
          </a:p>
          <a:p>
            <a:pPr marL="342900" indent="-342900">
              <a:buFont typeface="Arial" charset="0"/>
              <a:buChar char="•"/>
            </a:pPr>
            <a:r>
              <a:rPr lang="en-US" baseline="0" dirty="0" smtClean="0"/>
              <a:t>The structure is solely determined by the sequence of amino acids a protein chain consists of</a:t>
            </a:r>
          </a:p>
          <a:p>
            <a:pPr marL="342900" indent="-342900">
              <a:buFont typeface="Arial" charset="0"/>
              <a:buChar char="•"/>
            </a:pPr>
            <a:r>
              <a:rPr lang="en-US" baseline="0" dirty="0" smtClean="0"/>
              <a:t>The folded structure represents the global minimum of the free energy landscape which is a function of intramolecular forces and interactions with the environment (water)</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41</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41</a:t>
            </a:fld>
            <a:endParaRPr lang="uk-UA"/>
          </a:p>
        </p:txBody>
      </p:sp>
    </p:spTree>
    <p:extLst>
      <p:ext uri="{BB962C8B-B14F-4D97-AF65-F5344CB8AC3E}">
        <p14:creationId xmlns:p14="http://schemas.microsoft.com/office/powerpoint/2010/main" val="63338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Proteins can act as building blocks to form higher order structures</a:t>
            </a:r>
          </a:p>
          <a:p>
            <a:pPr marL="342900" indent="-342900">
              <a:buFont typeface="Arial" charset="0"/>
              <a:buChar char="•"/>
            </a:pPr>
            <a:r>
              <a:rPr lang="en-US" dirty="0" smtClean="0"/>
              <a:t>Proteins</a:t>
            </a:r>
            <a:r>
              <a:rPr lang="en-US" baseline="0" dirty="0" smtClean="0"/>
              <a:t> </a:t>
            </a:r>
            <a:r>
              <a:rPr lang="en-US" dirty="0" smtClean="0"/>
              <a:t>bind small molecules for the purpose of transport, </a:t>
            </a:r>
            <a:r>
              <a:rPr lang="en-US" dirty="0" err="1" smtClean="0"/>
              <a:t>signalling</a:t>
            </a:r>
            <a:r>
              <a:rPr lang="en-US" dirty="0" smtClean="0"/>
              <a:t> or</a:t>
            </a:r>
            <a:r>
              <a:rPr lang="en-US" baseline="0" dirty="0" smtClean="0"/>
              <a:t> in order to catalyze chemical reactions</a:t>
            </a:r>
          </a:p>
          <a:p>
            <a:pPr marL="342900" indent="-342900">
              <a:buFont typeface="Arial" charset="0"/>
              <a:buChar char="•"/>
            </a:pPr>
            <a:r>
              <a:rPr lang="en-US" baseline="0" dirty="0" smtClean="0"/>
              <a:t>They form all kinds of complexes with other macromolecules, e.g. other proteins, DNA or RNA</a:t>
            </a:r>
          </a:p>
          <a:p>
            <a:pPr marL="342900" indent="-342900">
              <a:buFont typeface="Arial" charset="0"/>
              <a:buChar char="•"/>
            </a:pPr>
            <a:r>
              <a:rPr lang="en-US" baseline="0" dirty="0" smtClean="0"/>
              <a:t>Some proteins are soluble and locate either in the cytosol or in extracellular matrices, e.g. blood</a:t>
            </a:r>
          </a:p>
          <a:p>
            <a:pPr marL="342900" indent="-342900">
              <a:buFont typeface="Arial" charset="0"/>
              <a:buChar char="•"/>
            </a:pPr>
            <a:r>
              <a:rPr lang="en-US" baseline="0" dirty="0" smtClean="0"/>
              <a:t>Others are associated with membranes or integrated into biological membranes</a:t>
            </a:r>
          </a:p>
          <a:p>
            <a:pPr marL="342900" indent="-342900">
              <a:buFont typeface="Arial" charset="0"/>
              <a:buChar char="•"/>
            </a:pPr>
            <a:r>
              <a:rPr lang="en-US" baseline="0" dirty="0" smtClean="0"/>
              <a:t>The envelope of viruses also contains of proteins</a:t>
            </a:r>
          </a:p>
          <a:p>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5</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5</a:t>
            </a:fld>
            <a:endParaRPr lang="uk-UA"/>
          </a:p>
        </p:txBody>
      </p:sp>
    </p:spTree>
    <p:extLst>
      <p:ext uri="{BB962C8B-B14F-4D97-AF65-F5344CB8AC3E}">
        <p14:creationId xmlns:p14="http://schemas.microsoft.com/office/powerpoint/2010/main" val="757690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a:t>
            </a:r>
            <a:r>
              <a:rPr lang="en-US" baseline="0" dirty="0" smtClean="0"/>
              <a:t> 3D-structure of a protein is a result of many interactions</a:t>
            </a:r>
          </a:p>
          <a:p>
            <a:pPr marL="342900" indent="-342900">
              <a:buFont typeface="Arial" charset="0"/>
              <a:buChar char="•"/>
            </a:pPr>
            <a:r>
              <a:rPr lang="en-US" baseline="0" dirty="0" smtClean="0"/>
              <a:t>Bonds and angles are rather stiff at physiological temperatures, so they don’t play in important role in the way a protein folds. The important forces are the so-called non-bonded interactions which we will discuss in the following</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42</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42</a:t>
            </a:fld>
            <a:endParaRPr lang="uk-UA"/>
          </a:p>
        </p:txBody>
      </p:sp>
    </p:spTree>
    <p:extLst>
      <p:ext uri="{BB962C8B-B14F-4D97-AF65-F5344CB8AC3E}">
        <p14:creationId xmlns:p14="http://schemas.microsoft.com/office/powerpoint/2010/main" val="1664858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Van der Waals</a:t>
            </a:r>
            <a:r>
              <a:rPr lang="en-US" baseline="0" dirty="0" smtClean="0"/>
              <a:t> interactions are attractive forces which arise from induced dipoles. The energy minimum is dependent on the element type. Heavy atoms like bromine have a larger electron shell and are more polarizable than carbon or oxygen.</a:t>
            </a:r>
          </a:p>
          <a:p>
            <a:pPr marL="342900" indent="-342900">
              <a:buFont typeface="Arial" charset="0"/>
              <a:buChar char="•"/>
            </a:pPr>
            <a:r>
              <a:rPr lang="en-US" baseline="0" dirty="0" smtClean="0"/>
              <a:t>If the distance becomes too short the force becomes repulsive with distance dependency of the energy of 1/r12.</a:t>
            </a:r>
          </a:p>
          <a:p>
            <a:pPr marL="342900" indent="-342900">
              <a:buFont typeface="Arial" charset="0"/>
              <a:buChar char="•"/>
            </a:pPr>
            <a:r>
              <a:rPr lang="en-US" baseline="0" dirty="0" smtClean="0"/>
              <a:t>The attractive force is short ranged. It decays with 1/r6.</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43</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43</a:t>
            </a:fld>
            <a:endParaRPr lang="uk-UA"/>
          </a:p>
        </p:txBody>
      </p:sp>
    </p:spTree>
    <p:extLst>
      <p:ext uri="{BB962C8B-B14F-4D97-AF65-F5344CB8AC3E}">
        <p14:creationId xmlns:p14="http://schemas.microsoft.com/office/powerpoint/2010/main" val="4108775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Proteins</a:t>
            </a:r>
            <a:r>
              <a:rPr lang="en-US" baseline="0" dirty="0" smtClean="0"/>
              <a:t> also contain charged amino acids which can form ionic interaction.</a:t>
            </a:r>
          </a:p>
          <a:p>
            <a:pPr marL="342900" indent="-342900">
              <a:buFont typeface="Arial" charset="0"/>
              <a:buChar char="•"/>
            </a:pPr>
            <a:r>
              <a:rPr lang="en-US" baseline="0" dirty="0" smtClean="0"/>
              <a:t>Ionic interactions are much stronger than </a:t>
            </a:r>
            <a:r>
              <a:rPr lang="en-US" baseline="0" dirty="0" err="1" smtClean="0"/>
              <a:t>VdW</a:t>
            </a:r>
            <a:r>
              <a:rPr lang="en-US" baseline="0" dirty="0" smtClean="0"/>
              <a:t> attraction and long-ranged. The energy decays with 1/r. (Coulomb’s law).</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44</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44</a:t>
            </a:fld>
            <a:endParaRPr lang="uk-UA"/>
          </a:p>
        </p:txBody>
      </p:sp>
    </p:spTree>
    <p:extLst>
      <p:ext uri="{BB962C8B-B14F-4D97-AF65-F5344CB8AC3E}">
        <p14:creationId xmlns:p14="http://schemas.microsoft.com/office/powerpoint/2010/main" val="326921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In contrast</a:t>
            </a:r>
            <a:r>
              <a:rPr lang="en-US" baseline="0" dirty="0" smtClean="0"/>
              <a:t> to the </a:t>
            </a:r>
            <a:r>
              <a:rPr lang="en-US" baseline="0" dirty="0" err="1" smtClean="0"/>
              <a:t>VdW</a:t>
            </a:r>
            <a:r>
              <a:rPr lang="en-US" baseline="0" dirty="0" smtClean="0"/>
              <a:t> interaction the strength of ionic interactions are strongly dependent on the local dielectric. Water, with a high dielectric constant of 80 shields the Coulomb interaction which results in a much lower interaction energy as compared to vacuum.</a:t>
            </a:r>
          </a:p>
          <a:p>
            <a:pPr marL="342900" indent="-342900">
              <a:buFont typeface="Arial" charset="0"/>
              <a:buChar char="•"/>
            </a:pPr>
            <a:r>
              <a:rPr lang="en-US" baseline="0" dirty="0" smtClean="0"/>
              <a:t>Hence, in proteins is very important how the local environment of a ionic interaction looks like. The interior of a protein has dielectric constant which is closer to vacuum than to water.</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45</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45</a:t>
            </a:fld>
            <a:endParaRPr lang="uk-UA"/>
          </a:p>
        </p:txBody>
      </p:sp>
    </p:spTree>
    <p:extLst>
      <p:ext uri="{BB962C8B-B14F-4D97-AF65-F5344CB8AC3E}">
        <p14:creationId xmlns:p14="http://schemas.microsoft.com/office/powerpoint/2010/main" val="9034261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 third driving force which is very important</a:t>
            </a:r>
            <a:r>
              <a:rPr lang="en-US" baseline="0" dirty="0" smtClean="0"/>
              <a:t> for protein structures are hydrogen bonds as we have already seen for the formation of secondary structure elements.</a:t>
            </a:r>
          </a:p>
          <a:p>
            <a:pPr marL="342900" indent="-342900">
              <a:buFont typeface="Arial" charset="0"/>
              <a:buChar char="•"/>
            </a:pPr>
            <a:r>
              <a:rPr lang="en-US" baseline="0" dirty="0" smtClean="0"/>
              <a:t>In contrast to ionic interactions dipole interactions have distance and a </a:t>
            </a:r>
            <a:r>
              <a:rPr lang="en-US" baseline="0" dirty="0" err="1" smtClean="0"/>
              <a:t>orientational</a:t>
            </a:r>
            <a:r>
              <a:rPr lang="en-US" baseline="0" dirty="0" smtClean="0"/>
              <a:t> component. The interaction is optimal of the angle between NH..O and CO..H are close to 180deg.</a:t>
            </a:r>
          </a:p>
          <a:p>
            <a:pPr marL="342900" indent="-342900">
              <a:buFont typeface="Arial" charset="0"/>
              <a:buChar char="•"/>
            </a:pP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46</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46</a:t>
            </a:fld>
            <a:endParaRPr lang="uk-UA"/>
          </a:p>
        </p:txBody>
      </p:sp>
    </p:spTree>
    <p:extLst>
      <p:ext uri="{BB962C8B-B14F-4D97-AF65-F5344CB8AC3E}">
        <p14:creationId xmlns:p14="http://schemas.microsoft.com/office/powerpoint/2010/main" val="2008424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 plot</a:t>
            </a:r>
            <a:r>
              <a:rPr lang="en-US" baseline="0" dirty="0" smtClean="0"/>
              <a:t> shows the strengths of different interaction types</a:t>
            </a:r>
          </a:p>
          <a:p>
            <a:pPr marL="342900" indent="-342900">
              <a:buFont typeface="Arial" charset="0"/>
              <a:buChar char="•"/>
            </a:pPr>
            <a:r>
              <a:rPr lang="en-US" baseline="0" dirty="0" smtClean="0"/>
              <a:t>The </a:t>
            </a:r>
            <a:r>
              <a:rPr lang="en-US" baseline="0" dirty="0" err="1" smtClean="0"/>
              <a:t>VdW</a:t>
            </a:r>
            <a:r>
              <a:rPr lang="en-US" baseline="0" dirty="0" smtClean="0"/>
              <a:t> energies are small but act between all atoms which are in close proximity. Their overall contribution to the total energy is therefore substantial.</a:t>
            </a:r>
          </a:p>
          <a:p>
            <a:pPr marL="342900" indent="-342900">
              <a:buFont typeface="Arial" charset="0"/>
              <a:buChar char="•"/>
            </a:pPr>
            <a:r>
              <a:rPr lang="en-US" baseline="0" dirty="0" smtClean="0"/>
              <a:t>The strengths of hydrogen bonds and ionic interactions are much larger but depend on the local environment.</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47</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47</a:t>
            </a:fld>
            <a:endParaRPr lang="uk-UA"/>
          </a:p>
        </p:txBody>
      </p:sp>
    </p:spTree>
    <p:extLst>
      <p:ext uri="{BB962C8B-B14F-4D97-AF65-F5344CB8AC3E}">
        <p14:creationId xmlns:p14="http://schemas.microsoft.com/office/powerpoint/2010/main" val="946844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Amino</a:t>
            </a:r>
            <a:r>
              <a:rPr lang="en-US" baseline="0" dirty="0" smtClean="0"/>
              <a:t> acids can form hydrogen bonds with their backbone but the polar and charged amino acids can in addition form hydrogen bonds and salt-bridges with their sidechains.</a:t>
            </a:r>
          </a:p>
          <a:p>
            <a:pPr marL="342900" indent="-342900">
              <a:buFont typeface="Arial" charset="0"/>
              <a:buChar char="•"/>
            </a:pPr>
            <a:r>
              <a:rPr lang="en-US" baseline="0" dirty="0" smtClean="0"/>
              <a:t>In addition to these interactions the amino acid cysteine has the ability to form covalent bonds with a second cysteine residue. The formation of this bond requires oxidation of the thiol group.</a:t>
            </a:r>
          </a:p>
          <a:p>
            <a:pPr marL="342900" indent="-342900">
              <a:buFont typeface="Arial" charset="0"/>
              <a:buChar char="•"/>
            </a:pPr>
            <a:r>
              <a:rPr lang="en-US" baseline="0" dirty="0" smtClean="0"/>
              <a:t>Proteins also interact with a variety of metal ions, e.g. Ca2+, Fe2+,Fe3+,Co3+,Mg2+,Zn2+,</a:t>
            </a:r>
            <a:r>
              <a:rPr lang="mr-IN" baseline="0" dirty="0" smtClean="0"/>
              <a:t>…</a:t>
            </a:r>
            <a:r>
              <a:rPr lang="en-US" baseline="0" dirty="0" smtClean="0"/>
              <a:t>.. The residues which form these binding sites are the classical metal complexing groups we now from chemistry. In the case of Ca2+ this is often His and Asp/</a:t>
            </a:r>
            <a:r>
              <a:rPr lang="en-US" baseline="0" dirty="0" err="1" smtClean="0"/>
              <a:t>Glu</a:t>
            </a:r>
            <a:r>
              <a:rPr lang="en-US" baseline="0" dirty="0" smtClean="0"/>
              <a:t>. Fe atoms are usually coordinated by His or </a:t>
            </a:r>
            <a:r>
              <a:rPr lang="en-US" baseline="0" dirty="0" err="1" smtClean="0"/>
              <a:t>Cys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48</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48</a:t>
            </a:fld>
            <a:endParaRPr lang="uk-UA"/>
          </a:p>
        </p:txBody>
      </p:sp>
    </p:spTree>
    <p:extLst>
      <p:ext uri="{BB962C8B-B14F-4D97-AF65-F5344CB8AC3E}">
        <p14:creationId xmlns:p14="http://schemas.microsoft.com/office/powerpoint/2010/main" val="11905328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a:t>
            </a:r>
            <a:r>
              <a:rPr lang="en-US" baseline="0" dirty="0" smtClean="0"/>
              <a:t> driving forces discussed so far are all </a:t>
            </a:r>
            <a:r>
              <a:rPr lang="en-US" baseline="0" dirty="0" err="1" smtClean="0"/>
              <a:t>enthalpic</a:t>
            </a:r>
            <a:r>
              <a:rPr lang="en-US" baseline="0" dirty="0" smtClean="0"/>
              <a:t> contributions to the free energy but there is another important driving force which contributes to the structure of proteins. This is called the hydrophobic effect.</a:t>
            </a:r>
          </a:p>
          <a:p>
            <a:pPr marL="342900" indent="-342900">
              <a:buFont typeface="Arial" charset="0"/>
              <a:buChar char="•"/>
            </a:pPr>
            <a:r>
              <a:rPr lang="en-US" baseline="0" dirty="0" smtClean="0"/>
              <a:t>What is the hydrophobic effect? Consider a non-polar molecule surrounded by water molecules which is not able to form hydrogen bonds with water. Since water molecules like to be involved in hydrogen bonds permanently and tend to change vary rapidly between partners, a non-polar contact reduces the number of options to form hydrogen bonds. This imposes an ordering of the water molecules around the non-polar molecule which denotes an entropic penalty. The result of this is phase separation as known from oil/water mixtures.</a:t>
            </a:r>
          </a:p>
          <a:p>
            <a:pPr marL="342900" indent="-342900">
              <a:buFont typeface="Arial" charset="0"/>
              <a:buChar char="•"/>
            </a:pPr>
            <a:r>
              <a:rPr lang="en-US" baseline="0" dirty="0" smtClean="0"/>
              <a:t>A polar solute which is able to form hydrogen bonds with water does not cause an entropic penalty</a:t>
            </a:r>
          </a:p>
        </p:txBody>
      </p:sp>
      <p:sp>
        <p:nvSpPr>
          <p:cNvPr id="4" name="Slide Number Placeholder 3"/>
          <p:cNvSpPr>
            <a:spLocks noGrp="1"/>
          </p:cNvSpPr>
          <p:nvPr>
            <p:ph type="sldNum" sz="quarter" idx="10"/>
          </p:nvPr>
        </p:nvSpPr>
        <p:spPr/>
        <p:txBody>
          <a:bodyPr/>
          <a:lstStyle/>
          <a:p>
            <a:pPr lvl="0"/>
            <a:fld id="{8FCDAB8D-D166-4B51-AF29-246669F173DB}" type="slidenum">
              <a:rPr lang="uk-UA" smtClean="0"/>
              <a:t>49</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49</a:t>
            </a:fld>
            <a:endParaRPr lang="uk-UA"/>
          </a:p>
        </p:txBody>
      </p:sp>
    </p:spTree>
    <p:extLst>
      <p:ext uri="{BB962C8B-B14F-4D97-AF65-F5344CB8AC3E}">
        <p14:creationId xmlns:p14="http://schemas.microsoft.com/office/powerpoint/2010/main" val="1722232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6B2D24-A73A-4A40-B633-16A3277075D0}" type="slidenum">
              <a:rPr lang="en-US" altLang="en-US"/>
              <a:pPr/>
              <a:t>50</a:t>
            </a:fld>
            <a:endParaRPr lang="en-US" altLang="en-US"/>
          </a:p>
        </p:txBody>
      </p:sp>
      <p:sp>
        <p:nvSpPr>
          <p:cNvPr id="311298" name="Rectangle 2"/>
          <p:cNvSpPr>
            <a:spLocks noGrp="1" noRot="1" noChangeAspect="1" noChangeArrowheads="1" noTextEdit="1"/>
          </p:cNvSpPr>
          <p:nvPr>
            <p:ph type="sldImg"/>
          </p:nvPr>
        </p:nvSpPr>
        <p:spPr>
          <a:xfrm>
            <a:off x="869950" y="1257300"/>
            <a:ext cx="6032500" cy="3394075"/>
          </a:xfrm>
          <a:ln/>
        </p:spPr>
      </p:sp>
      <p:sp>
        <p:nvSpPr>
          <p:cNvPr id="311299" name="Rectangle 3"/>
          <p:cNvSpPr>
            <a:spLocks noGrp="1" noChangeArrowheads="1"/>
          </p:cNvSpPr>
          <p:nvPr>
            <p:ph type="body" idx="1"/>
          </p:nvPr>
        </p:nvSpPr>
        <p:spPr/>
        <p:txBody>
          <a:bodyPr/>
          <a:lstStyle/>
          <a:p>
            <a:pPr marL="342900" indent="-342900">
              <a:buFont typeface="Arial" charset="0"/>
              <a:buChar char="•"/>
            </a:pPr>
            <a:r>
              <a:rPr lang="en-US" altLang="en-US" dirty="0" smtClean="0"/>
              <a:t>Proteins contain many hydrophobic residues. In an unfolded protein chain these residues are in contact with water. Since these sidechains cannot form</a:t>
            </a:r>
            <a:r>
              <a:rPr lang="en-US" altLang="en-US" baseline="0" dirty="0" smtClean="0"/>
              <a:t> hydrogens bonds with water molecules their presence imposes an ordering of the water structure which denotes an entropic penalty</a:t>
            </a:r>
          </a:p>
          <a:p>
            <a:pPr marL="342900" indent="-342900">
              <a:buFont typeface="Arial" charset="0"/>
              <a:buChar char="•"/>
            </a:pPr>
            <a:r>
              <a:rPr lang="en-US" altLang="en-US" baseline="0" dirty="0" smtClean="0"/>
              <a:t>Folding of the protein chain into an ordered structure reduced the number of available conformations. This is </a:t>
            </a:r>
            <a:r>
              <a:rPr lang="en-US" altLang="en-US" baseline="0" dirty="0" err="1" smtClean="0"/>
              <a:t>entropically</a:t>
            </a:r>
            <a:r>
              <a:rPr lang="en-US" altLang="en-US" baseline="0" dirty="0" smtClean="0"/>
              <a:t> disfavored.</a:t>
            </a:r>
          </a:p>
          <a:p>
            <a:pPr marL="342900" indent="-342900">
              <a:buFont typeface="Arial" charset="0"/>
              <a:buChar char="•"/>
            </a:pPr>
            <a:r>
              <a:rPr lang="en-US" altLang="en-US" baseline="0" dirty="0" smtClean="0"/>
              <a:t>Folded (soluble) proteins usually have a hydrophobic core which means that they fold in way such that the majority of non-polar residues are buried inside an not exposed to the solvent.</a:t>
            </a:r>
          </a:p>
          <a:p>
            <a:pPr marL="342900" indent="-342900">
              <a:buFont typeface="Arial" charset="0"/>
              <a:buChar char="•"/>
            </a:pPr>
            <a:r>
              <a:rPr lang="en-US" altLang="en-US" baseline="0" dirty="0" smtClean="0"/>
              <a:t>Hydrophilic residues are primarily found at the surface of the protein and interact with surrounding water molecules </a:t>
            </a:r>
            <a:endParaRPr lang="en-US" altLang="en-US" dirty="0"/>
          </a:p>
        </p:txBody>
      </p:sp>
    </p:spTree>
    <p:extLst>
      <p:ext uri="{BB962C8B-B14F-4D97-AF65-F5344CB8AC3E}">
        <p14:creationId xmlns:p14="http://schemas.microsoft.com/office/powerpoint/2010/main" val="302317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a:t>
            </a:r>
            <a:r>
              <a:rPr lang="en-US" baseline="0" dirty="0" smtClean="0"/>
              <a:t> resulting folding free energy is the result of different contributions which are opposing each other.</a:t>
            </a:r>
          </a:p>
          <a:p>
            <a:pPr marL="342900" indent="-342900">
              <a:buFont typeface="Arial" charset="0"/>
              <a:buChar char="•"/>
            </a:pPr>
            <a:r>
              <a:rPr lang="en-US" baseline="0" dirty="0" smtClean="0"/>
              <a:t>Hydrogen bonds, </a:t>
            </a:r>
            <a:r>
              <a:rPr lang="en-US" baseline="0" dirty="0" err="1" smtClean="0"/>
              <a:t>VdW</a:t>
            </a:r>
            <a:r>
              <a:rPr lang="en-US" baseline="0" dirty="0" smtClean="0"/>
              <a:t> and electrostatic interactions make </a:t>
            </a:r>
            <a:r>
              <a:rPr lang="en-US" baseline="0" smtClean="0"/>
              <a:t>a strong </a:t>
            </a:r>
            <a:r>
              <a:rPr lang="en-US" baseline="0" dirty="0" err="1" smtClean="0"/>
              <a:t>enthalpic</a:t>
            </a:r>
            <a:r>
              <a:rPr lang="en-US" baseline="0" dirty="0" smtClean="0"/>
              <a:t> contribution the free energy</a:t>
            </a:r>
          </a:p>
          <a:p>
            <a:pPr marL="342900" indent="-342900">
              <a:buFont typeface="Arial" charset="0"/>
              <a:buChar char="•"/>
            </a:pPr>
            <a:r>
              <a:rPr lang="en-US" baseline="0" dirty="0" smtClean="0"/>
              <a:t>Burying hydrophobic side-chains in the protein core and reducing the interaction surface of non-polar amino acids with water also makes a stabilizing contribution to the folded state</a:t>
            </a:r>
          </a:p>
          <a:p>
            <a:pPr marL="342900" indent="-342900">
              <a:buFont typeface="Arial" charset="0"/>
              <a:buChar char="•"/>
            </a:pPr>
            <a:r>
              <a:rPr lang="en-US" baseline="0" dirty="0" smtClean="0"/>
              <a:t>Forcing a flexible protein chain with hundreds/thousands degrees of freedom into an ordered structure in which most of the DOF (rotatable bonds) are constrained denotes a large entropic penalty which opposes protein folding.</a:t>
            </a:r>
          </a:p>
        </p:txBody>
      </p:sp>
      <p:sp>
        <p:nvSpPr>
          <p:cNvPr id="4" name="Slide Number Placeholder 3"/>
          <p:cNvSpPr>
            <a:spLocks noGrp="1"/>
          </p:cNvSpPr>
          <p:nvPr>
            <p:ph type="sldNum" sz="quarter" idx="10"/>
          </p:nvPr>
        </p:nvSpPr>
        <p:spPr/>
        <p:txBody>
          <a:bodyPr/>
          <a:lstStyle/>
          <a:p>
            <a:pPr lvl="0"/>
            <a:fld id="{8FCDAB8D-D166-4B51-AF29-246669F173DB}" type="slidenum">
              <a:rPr lang="uk-UA" smtClean="0"/>
              <a:t>51</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51</a:t>
            </a:fld>
            <a:endParaRPr lang="uk-UA"/>
          </a:p>
        </p:txBody>
      </p:sp>
    </p:spTree>
    <p:extLst>
      <p:ext uri="{BB962C8B-B14F-4D97-AF65-F5344CB8AC3E}">
        <p14:creationId xmlns:p14="http://schemas.microsoft.com/office/powerpoint/2010/main" val="70964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Proteins</a:t>
            </a:r>
            <a:r>
              <a:rPr lang="en-US" baseline="0" dirty="0" smtClean="0"/>
              <a:t> consist of 20 different amino acids</a:t>
            </a:r>
          </a:p>
          <a:p>
            <a:pPr marL="342900" indent="-342900">
              <a:buFont typeface="Arial" charset="0"/>
              <a:buChar char="•"/>
            </a:pPr>
            <a:r>
              <a:rPr lang="en-US" baseline="0" dirty="0" smtClean="0"/>
              <a:t>All protein-building amino acids are alpha-amino acids, which means the amino group sits next to the carboxylic acid group</a:t>
            </a:r>
          </a:p>
          <a:p>
            <a:pPr marL="342900" indent="-342900">
              <a:buFont typeface="Arial" charset="0"/>
              <a:buChar char="•"/>
            </a:pPr>
            <a:r>
              <a:rPr lang="en-US" baseline="0" dirty="0" smtClean="0"/>
              <a:t>There are other amino acids which play physiological roles but these are not used as building blocks for proteins</a:t>
            </a:r>
          </a:p>
          <a:p>
            <a:pPr marL="342900" indent="-342900">
              <a:buFont typeface="Arial" charset="0"/>
              <a:buChar char="•"/>
            </a:pP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7</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7</a:t>
            </a:fld>
            <a:endParaRPr lang="uk-UA"/>
          </a:p>
        </p:txBody>
      </p:sp>
    </p:spTree>
    <p:extLst>
      <p:ext uri="{BB962C8B-B14F-4D97-AF65-F5344CB8AC3E}">
        <p14:creationId xmlns:p14="http://schemas.microsoft.com/office/powerpoint/2010/main" val="11448174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defTabSz="914400" rtl="0" eaLnBrk="1" fontAlgn="auto" latinLnBrk="0" hangingPunct="0">
              <a:lnSpc>
                <a:spcPct val="100000"/>
              </a:lnSpc>
              <a:spcBef>
                <a:spcPts val="0"/>
              </a:spcBef>
              <a:spcAft>
                <a:spcPts val="0"/>
              </a:spcAft>
              <a:buClrTx/>
              <a:buSzTx/>
              <a:buFont typeface="Arial" charset="0"/>
              <a:buChar char="•"/>
              <a:tabLst/>
              <a:defRPr/>
            </a:pPr>
            <a:r>
              <a:rPr lang="en-US" baseline="0" dirty="0" smtClean="0"/>
              <a:t>The result is a free energy differences which is rather small. As a consequence the 3-dimensional structure of proteins is not very resistant to heat and other destabilizing conditions.</a:t>
            </a:r>
          </a:p>
          <a:p>
            <a:pPr marL="342900" marR="0" indent="-342900" defTabSz="914400" rtl="0" eaLnBrk="1" fontAlgn="auto" latinLnBrk="0" hangingPunct="0">
              <a:lnSpc>
                <a:spcPct val="100000"/>
              </a:lnSpc>
              <a:spcBef>
                <a:spcPts val="0"/>
              </a:spcBef>
              <a:spcAft>
                <a:spcPts val="0"/>
              </a:spcAft>
              <a:buClrTx/>
              <a:buSzTx/>
              <a:buFont typeface="Arial" charset="0"/>
              <a:buChar char="•"/>
              <a:tabLst/>
              <a:defRPr/>
            </a:pPr>
            <a:r>
              <a:rPr lang="en-US" baseline="0" dirty="0" smtClean="0"/>
              <a:t>Inherited diseases are often the result of a mutation in the DNA which translates into proteins which have a different amino acid in a certain position. In some cases this causes a massive destabilization of the protein, resulting in </a:t>
            </a:r>
            <a:r>
              <a:rPr lang="en-US" baseline="0" dirty="0" err="1" smtClean="0"/>
              <a:t>misfolding</a:t>
            </a:r>
            <a:r>
              <a:rPr lang="en-US" baseline="0" dirty="0" smtClean="0"/>
              <a:t> an dysfunction.</a:t>
            </a:r>
            <a:endParaRPr lang="en-US" dirty="0" smtClean="0"/>
          </a:p>
          <a:p>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52</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52</a:t>
            </a:fld>
            <a:endParaRPr lang="uk-UA"/>
          </a:p>
        </p:txBody>
      </p:sp>
    </p:spTree>
    <p:extLst>
      <p:ext uri="{BB962C8B-B14F-4D97-AF65-F5344CB8AC3E}">
        <p14:creationId xmlns:p14="http://schemas.microsoft.com/office/powerpoint/2010/main" val="1382632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Tertiary structure</a:t>
            </a:r>
            <a:r>
              <a:rPr lang="en-US" baseline="0" dirty="0" smtClean="0"/>
              <a:t> describes the overall fold of a single protein chain.</a:t>
            </a:r>
          </a:p>
          <a:p>
            <a:pPr marL="342900" indent="-342900">
              <a:buFont typeface="Arial" charset="0"/>
              <a:buChar char="•"/>
            </a:pPr>
            <a:r>
              <a:rPr lang="en-US" baseline="0" dirty="0" smtClean="0"/>
              <a:t>However, proteins form many complexes which each other which can either be transient, meaning that the complex is formed, stays together for some time and then separates again.</a:t>
            </a:r>
          </a:p>
          <a:p>
            <a:pPr marL="342900" indent="-342900">
              <a:buFont typeface="Arial" charset="0"/>
              <a:buChar char="•"/>
            </a:pPr>
            <a:r>
              <a:rPr lang="en-US" baseline="0" dirty="0" smtClean="0"/>
              <a:t>Other complexes are virtually permanent, if once assembled they remain together for the entire lifetime of the protein. This assembly of several protein chains into higher order structures is called </a:t>
            </a:r>
            <a:r>
              <a:rPr lang="en-US" baseline="0" dirty="0" err="1" smtClean="0"/>
              <a:t>quarternary</a:t>
            </a:r>
            <a:r>
              <a:rPr lang="en-US" baseline="0" dirty="0" smtClean="0"/>
              <a:t> structure.</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53</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53</a:t>
            </a:fld>
            <a:endParaRPr lang="uk-UA"/>
          </a:p>
        </p:txBody>
      </p:sp>
    </p:spTree>
    <p:extLst>
      <p:ext uri="{BB962C8B-B14F-4D97-AF65-F5344CB8AC3E}">
        <p14:creationId xmlns:p14="http://schemas.microsoft.com/office/powerpoint/2010/main" val="13697926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Such</a:t>
            </a:r>
            <a:r>
              <a:rPr lang="en-US" baseline="0" dirty="0" smtClean="0"/>
              <a:t> protein assemblies can consist of only two chains but also of dozens of different protein chains. They can form </a:t>
            </a:r>
            <a:r>
              <a:rPr lang="en-US" baseline="0" dirty="0" err="1" smtClean="0"/>
              <a:t>homomers</a:t>
            </a:r>
            <a:r>
              <a:rPr lang="en-US" baseline="0" dirty="0" smtClean="0"/>
              <a:t>, assemblies of the same type of protein chain but also </a:t>
            </a:r>
            <a:r>
              <a:rPr lang="en-US" baseline="0" dirty="0" err="1" smtClean="0"/>
              <a:t>heteromers</a:t>
            </a:r>
            <a:r>
              <a:rPr lang="en-US" baseline="0" dirty="0" smtClean="0"/>
              <a:t> consisting of different types of chains.</a:t>
            </a:r>
          </a:p>
          <a:p>
            <a:pPr marL="342900" indent="-342900">
              <a:buFont typeface="Arial" charset="0"/>
              <a:buChar char="•"/>
            </a:pPr>
            <a:r>
              <a:rPr lang="en-US" baseline="0" dirty="0" smtClean="0"/>
              <a:t>The formation of these higher order structure is the basis for many molecular machines with complex function, e.g. the ribosome.</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54</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54</a:t>
            </a:fld>
            <a:endParaRPr lang="uk-UA"/>
          </a:p>
        </p:txBody>
      </p:sp>
    </p:spTree>
    <p:extLst>
      <p:ext uri="{BB962C8B-B14F-4D97-AF65-F5344CB8AC3E}">
        <p14:creationId xmlns:p14="http://schemas.microsoft.com/office/powerpoint/2010/main" val="3249913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To sum up: The</a:t>
            </a:r>
            <a:r>
              <a:rPr lang="en-US" baseline="0" dirty="0" smtClean="0"/>
              <a:t> primary structure or sequence of a protein describes the order in which different amino acids are connected. This information can be obtained from DNA sequencing.</a:t>
            </a:r>
          </a:p>
          <a:p>
            <a:pPr marL="342900" indent="-342900">
              <a:buFont typeface="Arial" charset="0"/>
              <a:buChar char="•"/>
            </a:pPr>
            <a:r>
              <a:rPr lang="en-US" baseline="0" dirty="0" smtClean="0"/>
              <a:t>The secondary structure describes the local conformation of the protein chain. Characteristic secondary structure elements are the alpha-helix and beta-sheets.</a:t>
            </a:r>
          </a:p>
          <a:p>
            <a:pPr marL="342900" indent="-342900">
              <a:buFont typeface="Arial" charset="0"/>
              <a:buChar char="•"/>
            </a:pPr>
            <a:r>
              <a:rPr lang="en-US" baseline="0" dirty="0" smtClean="0"/>
              <a:t>The tertiary structure describes how different secondary structure elements are arranged and how these elements are connected with disordered segments.</a:t>
            </a:r>
          </a:p>
          <a:p>
            <a:pPr marL="342900" indent="-342900">
              <a:buFont typeface="Arial" charset="0"/>
              <a:buChar char="•"/>
            </a:pPr>
            <a:r>
              <a:rPr lang="en-US" baseline="0" dirty="0" smtClean="0"/>
              <a:t>And finally the </a:t>
            </a:r>
            <a:r>
              <a:rPr lang="en-US" baseline="0" dirty="0" err="1" smtClean="0"/>
              <a:t>quartenary</a:t>
            </a:r>
            <a:r>
              <a:rPr lang="en-US" baseline="0" dirty="0" smtClean="0"/>
              <a:t> structure describes how different protein chains are assembled into higher order complexes.</a:t>
            </a:r>
          </a:p>
        </p:txBody>
      </p:sp>
      <p:sp>
        <p:nvSpPr>
          <p:cNvPr id="4" name="Slide Number Placeholder 3"/>
          <p:cNvSpPr>
            <a:spLocks noGrp="1"/>
          </p:cNvSpPr>
          <p:nvPr>
            <p:ph type="sldNum" sz="quarter" idx="10"/>
          </p:nvPr>
        </p:nvSpPr>
        <p:spPr/>
        <p:txBody>
          <a:bodyPr/>
          <a:lstStyle/>
          <a:p>
            <a:pPr lvl="0"/>
            <a:fld id="{8FCDAB8D-D166-4B51-AF29-246669F173DB}" type="slidenum">
              <a:rPr lang="uk-UA" smtClean="0"/>
              <a:t>55</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55</a:t>
            </a:fld>
            <a:endParaRPr lang="uk-UA"/>
          </a:p>
        </p:txBody>
      </p:sp>
    </p:spTree>
    <p:extLst>
      <p:ext uri="{BB962C8B-B14F-4D97-AF65-F5344CB8AC3E}">
        <p14:creationId xmlns:p14="http://schemas.microsoft.com/office/powerpoint/2010/main" val="770737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As the function</a:t>
            </a:r>
            <a:r>
              <a:rPr lang="en-US" baseline="0" dirty="0" smtClean="0"/>
              <a:t> of proteins is dependent on their 3-dimensional structure, visualization of protein structures is very important for structural biologists as well as for drug designers.</a:t>
            </a:r>
          </a:p>
          <a:p>
            <a:pPr marL="342900" indent="-342900">
              <a:buFont typeface="Arial" charset="0"/>
              <a:buChar char="•"/>
            </a:pPr>
            <a:r>
              <a:rPr lang="en-US" baseline="0" dirty="0" smtClean="0"/>
              <a:t>Chemists are used to work with 2D depictions of molecules or, when going 3D, to represent molecules as sticks, ball and stick or </a:t>
            </a:r>
            <a:r>
              <a:rPr lang="en-US" baseline="0" dirty="0" err="1" smtClean="0"/>
              <a:t>VdW</a:t>
            </a:r>
            <a:r>
              <a:rPr lang="en-US" baseline="0" dirty="0" smtClean="0"/>
              <a:t> spheres. To understand macromolecular structures these visualization methods are not optimal. Therefore other structure representation models are commonly used.</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56</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56</a:t>
            </a:fld>
            <a:endParaRPr lang="uk-UA"/>
          </a:p>
        </p:txBody>
      </p:sp>
    </p:spTree>
    <p:extLst>
      <p:ext uri="{BB962C8B-B14F-4D97-AF65-F5344CB8AC3E}">
        <p14:creationId xmlns:p14="http://schemas.microsoft.com/office/powerpoint/2010/main" val="13548174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On the left you see a so-called cartoon</a:t>
            </a:r>
            <a:r>
              <a:rPr lang="en-US" baseline="0" dirty="0" smtClean="0"/>
              <a:t> representation of protein. In this representation the secondary structure elements helix and sheet are represented in this characteristic way and regions which do not fall into these categories are represented as thin tubes along the backbone coordinates of the protein chain connect the different secondary structure elements.</a:t>
            </a:r>
          </a:p>
          <a:p>
            <a:pPr marL="342900" indent="-342900">
              <a:buFont typeface="Arial" charset="0"/>
              <a:buChar char="•"/>
            </a:pPr>
            <a:r>
              <a:rPr lang="en-US" baseline="0" dirty="0" smtClean="0"/>
              <a:t>Sidechains are or individual atoms are not shown at all in this representation.</a:t>
            </a:r>
          </a:p>
          <a:p>
            <a:pPr marL="342900" indent="-342900">
              <a:buFont typeface="Arial" charset="0"/>
              <a:buChar char="•"/>
            </a:pPr>
            <a:r>
              <a:rPr lang="en-US" baseline="0" dirty="0" smtClean="0"/>
              <a:t>The attractiveness of this visualization method is that the overall fold of a protein can easily be recognized and similarities to other proteins are obvious.</a:t>
            </a:r>
          </a:p>
          <a:p>
            <a:pPr marL="342900" indent="-342900">
              <a:buFont typeface="Arial" charset="0"/>
              <a:buChar char="•"/>
            </a:pPr>
            <a:r>
              <a:rPr lang="en-US" baseline="0" dirty="0" smtClean="0"/>
              <a:t>Another common visualization method is the representation of the protein surface. The surface is calculated using the </a:t>
            </a:r>
            <a:r>
              <a:rPr lang="en-US" baseline="0" dirty="0" err="1" smtClean="0"/>
              <a:t>vdw</a:t>
            </a:r>
            <a:r>
              <a:rPr lang="en-US" baseline="0" dirty="0" smtClean="0"/>
              <a:t> radii of all atoms. This is an important visualization for the purpose of drug design because it allows to detect cavities and pockets on the protein surface which are often binding sites for natural ligands or drug molecules.</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57</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57</a:t>
            </a:fld>
            <a:endParaRPr lang="uk-UA"/>
          </a:p>
        </p:txBody>
      </p:sp>
    </p:spTree>
    <p:extLst>
      <p:ext uri="{BB962C8B-B14F-4D97-AF65-F5344CB8AC3E}">
        <p14:creationId xmlns:p14="http://schemas.microsoft.com/office/powerpoint/2010/main" val="1430389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There are several software packages for protein structures available, the</a:t>
            </a:r>
            <a:r>
              <a:rPr lang="en-US" baseline="0" dirty="0" smtClean="0"/>
              <a:t> ones shown here are available free of charge for academic use. Give it a try</a:t>
            </a:r>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58</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58</a:t>
            </a:fld>
            <a:endParaRPr lang="uk-UA"/>
          </a:p>
        </p:txBody>
      </p:sp>
    </p:spTree>
    <p:extLst>
      <p:ext uri="{BB962C8B-B14F-4D97-AF65-F5344CB8AC3E}">
        <p14:creationId xmlns:p14="http://schemas.microsoft.com/office/powerpoint/2010/main" val="929378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Amino</a:t>
            </a:r>
            <a:r>
              <a:rPr lang="en-US" baseline="0" dirty="0" smtClean="0"/>
              <a:t> acids are bifunctional building blocks which means they can form chains consisting of several amino acids. These are called peptides or oligo-peptides or, if the chain is longer, protein. (There is no strict definition at which length a peptide is protein).</a:t>
            </a:r>
          </a:p>
          <a:p>
            <a:pPr marL="342900" indent="-342900">
              <a:buFont typeface="Arial" charset="0"/>
              <a:buChar char="•"/>
            </a:pPr>
            <a:r>
              <a:rPr lang="en-US" baseline="0" dirty="0" smtClean="0"/>
              <a:t>The peptide bond is formed by nucleophilic attach of the amine on the carbonyl carbon. This reaction does not happen spontaneously but requires activation of the carboxylic acid. In chemical synthesis this is usually done via acid chloride, during protein synthesis inside cells this happen through enzymatic activation. </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8</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8</a:t>
            </a:fld>
            <a:endParaRPr lang="uk-UA"/>
          </a:p>
        </p:txBody>
      </p:sp>
    </p:spTree>
    <p:extLst>
      <p:ext uri="{BB962C8B-B14F-4D97-AF65-F5344CB8AC3E}">
        <p14:creationId xmlns:p14="http://schemas.microsoft.com/office/powerpoint/2010/main" val="90640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All protein-building</a:t>
            </a:r>
            <a:r>
              <a:rPr lang="en-US" baseline="0" dirty="0" smtClean="0"/>
              <a:t> amino acids except for glycine are chiral with a chiral center at the C-alpha atom</a:t>
            </a:r>
          </a:p>
          <a:p>
            <a:pPr marL="342900" indent="-342900">
              <a:buFont typeface="Arial" charset="0"/>
              <a:buChar char="•"/>
            </a:pPr>
            <a:r>
              <a:rPr lang="en-US" baseline="0" dirty="0" smtClean="0"/>
              <a:t>All amino acids are L-amino acids. The configuration is S except for cysteine, which is R but the sidechain points into the same direction</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9</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9</a:t>
            </a:fld>
            <a:endParaRPr lang="uk-UA"/>
          </a:p>
        </p:txBody>
      </p:sp>
    </p:spTree>
    <p:extLst>
      <p:ext uri="{BB962C8B-B14F-4D97-AF65-F5344CB8AC3E}">
        <p14:creationId xmlns:p14="http://schemas.microsoft.com/office/powerpoint/2010/main" val="2079300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In total there are 20 protein-building</a:t>
            </a:r>
            <a:r>
              <a:rPr lang="en-US" baseline="0" dirty="0" smtClean="0"/>
              <a:t> amino acids which can be categorized by the physicochemical properties of their sidechains</a:t>
            </a:r>
          </a:p>
          <a:p>
            <a:pPr marL="342900" indent="-342900">
              <a:buFont typeface="Arial" charset="0"/>
              <a:buChar char="•"/>
            </a:pPr>
            <a:r>
              <a:rPr lang="en-US" baseline="0" dirty="0" smtClean="0"/>
              <a:t>Alanine, with a methyl sidechain</a:t>
            </a:r>
          </a:p>
          <a:p>
            <a:pPr marL="342900" indent="-342900">
              <a:buFont typeface="Arial" charset="0"/>
              <a:buChar char="•"/>
            </a:pPr>
            <a:r>
              <a:rPr lang="en-US" baseline="0" dirty="0" smtClean="0"/>
              <a:t>Valine contains an isopropyl SC</a:t>
            </a:r>
          </a:p>
          <a:p>
            <a:pPr marL="342900" indent="-342900">
              <a:buFont typeface="Arial" charset="0"/>
              <a:buChar char="•"/>
            </a:pPr>
            <a:r>
              <a:rPr lang="en-US" baseline="0" dirty="0" smtClean="0"/>
              <a:t>Leucine and Isoleucine have an isobutyl SC. LEU is branched at the </a:t>
            </a:r>
            <a:r>
              <a:rPr lang="en-US" baseline="0" dirty="0" err="1" smtClean="0"/>
              <a:t>Cgamma</a:t>
            </a:r>
            <a:r>
              <a:rPr lang="en-US" baseline="0" dirty="0" smtClean="0"/>
              <a:t>, ILE already at the </a:t>
            </a:r>
            <a:r>
              <a:rPr lang="en-US" baseline="0" dirty="0" err="1" smtClean="0"/>
              <a:t>Cbeta</a:t>
            </a:r>
            <a:endParaRPr lang="en-US" baseline="0" dirty="0" smtClean="0"/>
          </a:p>
          <a:p>
            <a:pPr marL="342900" indent="-342900">
              <a:buFont typeface="Arial" charset="0"/>
              <a:buChar char="•"/>
            </a:pPr>
            <a:r>
              <a:rPr lang="en-US" baseline="0" dirty="0" smtClean="0"/>
              <a:t>Methionine contains an unbranched sidechain with a </a:t>
            </a:r>
            <a:r>
              <a:rPr lang="en-US" baseline="0" dirty="0" err="1" smtClean="0"/>
              <a:t>thioether</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10</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10</a:t>
            </a:fld>
            <a:endParaRPr lang="uk-UA"/>
          </a:p>
        </p:txBody>
      </p:sp>
    </p:spTree>
    <p:extLst>
      <p:ext uri="{BB962C8B-B14F-4D97-AF65-F5344CB8AC3E}">
        <p14:creationId xmlns:p14="http://schemas.microsoft.com/office/powerpoint/2010/main" val="172857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t>There are four amino acids with aromatic</a:t>
            </a:r>
            <a:r>
              <a:rPr lang="en-US" baseline="0" dirty="0" smtClean="0"/>
              <a:t> sidechains where the aryl group always is attached to the </a:t>
            </a:r>
            <a:r>
              <a:rPr lang="en-US" baseline="0" dirty="0" err="1" smtClean="0"/>
              <a:t>Cbeta</a:t>
            </a:r>
            <a:r>
              <a:rPr lang="en-US" baseline="0" dirty="0" smtClean="0"/>
              <a:t> atom</a:t>
            </a:r>
          </a:p>
          <a:p>
            <a:pPr marL="342900" indent="-342900">
              <a:buFont typeface="Arial" charset="0"/>
              <a:buChar char="•"/>
            </a:pPr>
            <a:r>
              <a:rPr lang="en-US" baseline="0" dirty="0" smtClean="0"/>
              <a:t>His contains an imidazole group (5-membered ring with two </a:t>
            </a:r>
            <a:r>
              <a:rPr lang="en-US" baseline="0" dirty="0" err="1" smtClean="0"/>
              <a:t>nitrogens</a:t>
            </a:r>
            <a:r>
              <a:rPr lang="en-US" baseline="0" dirty="0" smtClean="0"/>
              <a:t>)</a:t>
            </a:r>
          </a:p>
          <a:p>
            <a:pPr marL="342900" indent="-342900">
              <a:buFont typeface="Arial" charset="0"/>
              <a:buChar char="•"/>
            </a:pPr>
            <a:r>
              <a:rPr lang="en-US" baseline="0" dirty="0" smtClean="0"/>
              <a:t>Phenylalanine contains a simples phenyl ring</a:t>
            </a:r>
          </a:p>
          <a:p>
            <a:pPr marL="342900" indent="-342900">
              <a:buFont typeface="Arial" charset="0"/>
              <a:buChar char="•"/>
            </a:pPr>
            <a:r>
              <a:rPr lang="en-US" baseline="0" dirty="0" smtClean="0"/>
              <a:t>Tyrosine has a para-phenol group as sidechain</a:t>
            </a:r>
          </a:p>
          <a:p>
            <a:pPr marL="342900" indent="-342900">
              <a:buFont typeface="Arial" charset="0"/>
              <a:buChar char="•"/>
            </a:pPr>
            <a:r>
              <a:rPr lang="en-US" baseline="0" dirty="0" err="1" smtClean="0"/>
              <a:t>Trp</a:t>
            </a:r>
            <a:r>
              <a:rPr lang="en-US" baseline="0" dirty="0" smtClean="0"/>
              <a:t> is the largest amino acid with an indole group as sidechain </a:t>
            </a:r>
            <a:endParaRPr lang="en-US" dirty="0"/>
          </a:p>
        </p:txBody>
      </p:sp>
      <p:sp>
        <p:nvSpPr>
          <p:cNvPr id="4" name="Slide Number Placeholder 3"/>
          <p:cNvSpPr>
            <a:spLocks noGrp="1"/>
          </p:cNvSpPr>
          <p:nvPr>
            <p:ph type="sldNum" sz="quarter" idx="10"/>
          </p:nvPr>
        </p:nvSpPr>
        <p:spPr/>
        <p:txBody>
          <a:bodyPr/>
          <a:lstStyle/>
          <a:p>
            <a:pPr lvl="0"/>
            <a:fld id="{8FCDAB8D-D166-4B51-AF29-246669F173DB}" type="slidenum">
              <a:rPr lang="uk-UA" smtClean="0"/>
              <a:t>11</a:t>
            </a:fld>
            <a:endParaRPr lang="uk-UA"/>
          </a:p>
        </p:txBody>
      </p:sp>
      <p:sp>
        <p:nvSpPr>
          <p:cNvPr id="5" name="Slide Number Placeholder 4"/>
          <p:cNvSpPr>
            <a:spLocks noGrp="1"/>
          </p:cNvSpPr>
          <p:nvPr>
            <p:ph type="sldNum" sz="quarter" idx="11"/>
          </p:nvPr>
        </p:nvSpPr>
        <p:spPr/>
        <p:txBody>
          <a:bodyPr/>
          <a:lstStyle/>
          <a:p>
            <a:fld id="{CC762EE7-27EE-4C03-AE84-C73E0A4A156B}" type="slidenum">
              <a:rPr lang="uk-UA" smtClean="0"/>
              <a:t>11</a:t>
            </a:fld>
            <a:endParaRPr lang="uk-UA"/>
          </a:p>
        </p:txBody>
      </p:sp>
    </p:spTree>
    <p:extLst>
      <p:ext uri="{BB962C8B-B14F-4D97-AF65-F5344CB8AC3E}">
        <p14:creationId xmlns:p14="http://schemas.microsoft.com/office/powerpoint/2010/main" val="149715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9972" y="1237197"/>
            <a:ext cx="10079831" cy="2631887"/>
          </a:xfrm>
        </p:spPr>
        <p:txBody>
          <a:bodyPr anchor="b"/>
          <a:lstStyle>
            <a:lvl1pPr algn="ctr">
              <a:defRPr sz="6614"/>
            </a:lvl1pPr>
          </a:lstStyle>
          <a:p>
            <a:r>
              <a:rPr lang="en-US" smtClean="0"/>
              <a:t>Click to edit Master title style</a:t>
            </a:r>
            <a:endParaRPr lang="en-US" dirty="0"/>
          </a:p>
        </p:txBody>
      </p:sp>
      <p:sp>
        <p:nvSpPr>
          <p:cNvPr id="3" name="Subtitle 2"/>
          <p:cNvSpPr>
            <a:spLocks noGrp="1"/>
          </p:cNvSpPr>
          <p:nvPr>
            <p:ph type="subTitle" idx="1"/>
          </p:nvPr>
        </p:nvSpPr>
        <p:spPr>
          <a:xfrm>
            <a:off x="1679972" y="3970580"/>
            <a:ext cx="10079831"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lvl="0"/>
            <a:r>
              <a:rPr lang="de-DE" smtClean="0"/>
              <a:t>Daniel  Seeliger</a:t>
            </a:r>
            <a:endParaRPr lang="en-US"/>
          </a:p>
        </p:txBody>
      </p:sp>
      <p:sp>
        <p:nvSpPr>
          <p:cNvPr id="5" name="Footer Placeholder 4"/>
          <p:cNvSpPr>
            <a:spLocks noGrp="1"/>
          </p:cNvSpPr>
          <p:nvPr>
            <p:ph type="ftr" sz="quarter" idx="11"/>
          </p:nvPr>
        </p:nvSpPr>
        <p:spPr/>
        <p:txBody>
          <a:bodyPr/>
          <a:lstStyle/>
          <a:p>
            <a:pPr lvl="0"/>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pPr lvl="0"/>
            <a:fld id="{E5C0F69A-2926-449E-B319-E37F39CD1F7A}" type="slidenum">
              <a:rPr lang="uk-UA" smtClean="0"/>
              <a:t>‹#›</a:t>
            </a:fld>
            <a:endParaRPr lang="uk-U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lvl="0"/>
            <a:r>
              <a:rPr lang="de-DE" smtClean="0"/>
              <a:t>Daniel  Seeliger</a:t>
            </a:r>
            <a:endParaRPr lang="en-US"/>
          </a:p>
        </p:txBody>
      </p:sp>
      <p:sp>
        <p:nvSpPr>
          <p:cNvPr id="5" name="Footer Placeholder 4"/>
          <p:cNvSpPr>
            <a:spLocks noGrp="1"/>
          </p:cNvSpPr>
          <p:nvPr>
            <p:ph type="ftr" sz="quarter" idx="11"/>
          </p:nvPr>
        </p:nvSpPr>
        <p:spPr/>
        <p:txBody>
          <a:bodyPr/>
          <a:lstStyle/>
          <a:p>
            <a:pPr lvl="0"/>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pPr lvl="0"/>
            <a:fld id="{D4FCC7A5-9717-47F7-BAE1-71F4C8512D30}"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7839" y="402483"/>
            <a:ext cx="2897951" cy="640647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23985" y="402483"/>
            <a:ext cx="8525857" cy="6406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lvl="0"/>
            <a:r>
              <a:rPr lang="de-DE" smtClean="0"/>
              <a:t>Daniel  Seeliger</a:t>
            </a:r>
            <a:endParaRPr lang="en-US"/>
          </a:p>
        </p:txBody>
      </p:sp>
      <p:sp>
        <p:nvSpPr>
          <p:cNvPr id="5" name="Footer Placeholder 4"/>
          <p:cNvSpPr>
            <a:spLocks noGrp="1"/>
          </p:cNvSpPr>
          <p:nvPr>
            <p:ph type="ftr" sz="quarter" idx="11"/>
          </p:nvPr>
        </p:nvSpPr>
        <p:spPr/>
        <p:txBody>
          <a:bodyPr/>
          <a:lstStyle/>
          <a:p>
            <a:pPr lvl="0"/>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pPr lvl="0"/>
            <a:fld id="{3567BD9D-D9F4-4234-85C8-0ECC426ACC46}" type="slidenum">
              <a:rPr lang="uk-UA" smtClean="0"/>
              <a:t>‹#›</a:t>
            </a:fld>
            <a:endParaRPr lang="uk-U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lvl="0"/>
            <a:r>
              <a:rPr lang="de-DE" smtClean="0"/>
              <a:t>Daniel  Seeliger</a:t>
            </a:r>
            <a:endParaRPr lang="en-US"/>
          </a:p>
        </p:txBody>
      </p:sp>
      <p:sp>
        <p:nvSpPr>
          <p:cNvPr id="5" name="Footer Placeholder 4"/>
          <p:cNvSpPr>
            <a:spLocks noGrp="1"/>
          </p:cNvSpPr>
          <p:nvPr>
            <p:ph type="ftr" sz="quarter" idx="11"/>
          </p:nvPr>
        </p:nvSpPr>
        <p:spPr/>
        <p:txBody>
          <a:bodyPr/>
          <a:lstStyle/>
          <a:p>
            <a:pPr lvl="0"/>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pPr lvl="0"/>
            <a:fld id="{689C9A12-BCAB-41D3-98B9-9286BA6B9BEB}"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6985" y="1884670"/>
            <a:ext cx="11591806" cy="3144614"/>
          </a:xfrm>
        </p:spPr>
        <p:txBody>
          <a:bodyPr anchor="b"/>
          <a:lstStyle>
            <a:lvl1pPr>
              <a:defRPr sz="6614"/>
            </a:lvl1pPr>
          </a:lstStyle>
          <a:p>
            <a:r>
              <a:rPr lang="en-US" smtClean="0"/>
              <a:t>Click to edit Master title style</a:t>
            </a:r>
            <a:endParaRPr lang="en-US" dirty="0"/>
          </a:p>
        </p:txBody>
      </p:sp>
      <p:sp>
        <p:nvSpPr>
          <p:cNvPr id="3" name="Text Placeholder 2"/>
          <p:cNvSpPr>
            <a:spLocks noGrp="1"/>
          </p:cNvSpPr>
          <p:nvPr>
            <p:ph type="body" idx="1"/>
          </p:nvPr>
        </p:nvSpPr>
        <p:spPr>
          <a:xfrm>
            <a:off x="916985" y="5059034"/>
            <a:ext cx="11591806" cy="1653678"/>
          </a:xfrm>
        </p:spPr>
        <p:txBody>
          <a:bodyPr/>
          <a:lstStyle>
            <a:lvl1pPr marL="0" indent="0">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lvl="0"/>
            <a:r>
              <a:rPr lang="de-DE" smtClean="0"/>
              <a:t>Daniel  Seeliger</a:t>
            </a:r>
            <a:endParaRPr lang="en-US"/>
          </a:p>
        </p:txBody>
      </p:sp>
      <p:sp>
        <p:nvSpPr>
          <p:cNvPr id="5" name="Footer Placeholder 4"/>
          <p:cNvSpPr>
            <a:spLocks noGrp="1"/>
          </p:cNvSpPr>
          <p:nvPr>
            <p:ph type="ftr" sz="quarter" idx="11"/>
          </p:nvPr>
        </p:nvSpPr>
        <p:spPr/>
        <p:txBody>
          <a:bodyPr/>
          <a:lstStyle/>
          <a:p>
            <a:pPr lvl="0"/>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pPr lvl="0"/>
            <a:fld id="{3763AF7C-ACEF-47E2-BFFB-B5E4010ED8F2}" type="slidenum">
              <a:rPr lang="uk-UA" smtClean="0"/>
              <a:t>‹#›</a:t>
            </a:fld>
            <a:endParaRPr lang="uk-U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23985" y="2012414"/>
            <a:ext cx="5711904"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803886" y="2012414"/>
            <a:ext cx="5711904"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lvl="0"/>
            <a:r>
              <a:rPr lang="de-DE" smtClean="0"/>
              <a:t>Daniel  Seeliger</a:t>
            </a:r>
            <a:endParaRPr lang="en-US"/>
          </a:p>
        </p:txBody>
      </p:sp>
      <p:sp>
        <p:nvSpPr>
          <p:cNvPr id="6" name="Footer Placeholder 5"/>
          <p:cNvSpPr>
            <a:spLocks noGrp="1"/>
          </p:cNvSpPr>
          <p:nvPr>
            <p:ph type="ftr" sz="quarter" idx="11"/>
          </p:nvPr>
        </p:nvSpPr>
        <p:spPr/>
        <p:txBody>
          <a:bodyPr/>
          <a:lstStyle/>
          <a:p>
            <a:pPr lvl="0"/>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pPr lvl="0"/>
            <a:fld id="{621FE115-D253-4524-B8C8-39B6A6C5FDA1}"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5735" y="402483"/>
            <a:ext cx="11591806" cy="146118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25736" y="1853171"/>
            <a:ext cx="568565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4" name="Content Placeholder 3"/>
          <p:cNvSpPr>
            <a:spLocks noGrp="1"/>
          </p:cNvSpPr>
          <p:nvPr>
            <p:ph sz="half" idx="2"/>
          </p:nvPr>
        </p:nvSpPr>
        <p:spPr>
          <a:xfrm>
            <a:off x="925736" y="2761381"/>
            <a:ext cx="5685654"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03886" y="1853171"/>
            <a:ext cx="571365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6" name="Content Placeholder 5"/>
          <p:cNvSpPr>
            <a:spLocks noGrp="1"/>
          </p:cNvSpPr>
          <p:nvPr>
            <p:ph sz="quarter" idx="4"/>
          </p:nvPr>
        </p:nvSpPr>
        <p:spPr>
          <a:xfrm>
            <a:off x="6803886" y="2761381"/>
            <a:ext cx="5713655"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lvl="0"/>
            <a:r>
              <a:rPr lang="de-DE" smtClean="0"/>
              <a:t>Daniel  Seeliger</a:t>
            </a:r>
            <a:endParaRPr lang="en-US"/>
          </a:p>
        </p:txBody>
      </p:sp>
      <p:sp>
        <p:nvSpPr>
          <p:cNvPr id="8" name="Footer Placeholder 7"/>
          <p:cNvSpPr>
            <a:spLocks noGrp="1"/>
          </p:cNvSpPr>
          <p:nvPr>
            <p:ph type="ftr" sz="quarter" idx="11"/>
          </p:nvPr>
        </p:nvSpPr>
        <p:spPr/>
        <p:txBody>
          <a:bodyPr/>
          <a:lstStyle/>
          <a:p>
            <a:pPr lvl="0"/>
            <a:r>
              <a:rPr lang="en-US" smtClean="0"/>
              <a:t>Principles of Drug Discovery - University of Ulm 2017</a:t>
            </a:r>
            <a:endParaRPr lang="en-US"/>
          </a:p>
        </p:txBody>
      </p:sp>
      <p:sp>
        <p:nvSpPr>
          <p:cNvPr id="9" name="Slide Number Placeholder 8"/>
          <p:cNvSpPr>
            <a:spLocks noGrp="1"/>
          </p:cNvSpPr>
          <p:nvPr>
            <p:ph type="sldNum" sz="quarter" idx="12"/>
          </p:nvPr>
        </p:nvSpPr>
        <p:spPr/>
        <p:txBody>
          <a:bodyPr/>
          <a:lstStyle/>
          <a:p>
            <a:pPr lvl="0"/>
            <a:fld id="{4237C524-BD37-4B81-88CB-5BE177E79290}" type="slidenum">
              <a:rPr lang="uk-UA" smtClean="0"/>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lvl="0"/>
            <a:r>
              <a:rPr lang="de-DE" smtClean="0"/>
              <a:t>Daniel  Seeliger</a:t>
            </a:r>
            <a:endParaRPr lang="en-US"/>
          </a:p>
        </p:txBody>
      </p:sp>
      <p:sp>
        <p:nvSpPr>
          <p:cNvPr id="4" name="Footer Placeholder 3"/>
          <p:cNvSpPr>
            <a:spLocks noGrp="1"/>
          </p:cNvSpPr>
          <p:nvPr>
            <p:ph type="ftr" sz="quarter" idx="11"/>
          </p:nvPr>
        </p:nvSpPr>
        <p:spPr/>
        <p:txBody>
          <a:bodyPr/>
          <a:lstStyle/>
          <a:p>
            <a:pPr lvl="0"/>
            <a:r>
              <a:rPr lang="en-US" smtClean="0"/>
              <a:t>Principles of Drug Discovery - University of Ulm 2017</a:t>
            </a:r>
            <a:endParaRPr lang="en-US"/>
          </a:p>
        </p:txBody>
      </p:sp>
      <p:sp>
        <p:nvSpPr>
          <p:cNvPr id="5" name="Slide Number Placeholder 4"/>
          <p:cNvSpPr>
            <a:spLocks noGrp="1"/>
          </p:cNvSpPr>
          <p:nvPr>
            <p:ph type="sldNum" sz="quarter" idx="12"/>
          </p:nvPr>
        </p:nvSpPr>
        <p:spPr/>
        <p:txBody>
          <a:bodyPr/>
          <a:lstStyle/>
          <a:p>
            <a:pPr lvl="0"/>
            <a:fld id="{E25424D6-3D04-403C-8550-2A2037A199B3}"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736" y="503978"/>
            <a:ext cx="4334677" cy="1763924"/>
          </a:xfrm>
        </p:spPr>
        <p:txBody>
          <a:bodyPr anchor="b"/>
          <a:lstStyle>
            <a:lvl1pPr>
              <a:defRPr sz="3527"/>
            </a:lvl1pPr>
          </a:lstStyle>
          <a:p>
            <a:r>
              <a:rPr lang="en-US" smtClean="0"/>
              <a:t>Click to edit Master title style</a:t>
            </a:r>
            <a:endParaRPr lang="en-US" dirty="0"/>
          </a:p>
        </p:txBody>
      </p:sp>
      <p:sp>
        <p:nvSpPr>
          <p:cNvPr id="3" name="Content Placeholder 2"/>
          <p:cNvSpPr>
            <a:spLocks noGrp="1"/>
          </p:cNvSpPr>
          <p:nvPr>
            <p:ph idx="1"/>
          </p:nvPr>
        </p:nvSpPr>
        <p:spPr>
          <a:xfrm>
            <a:off x="5713655" y="1088454"/>
            <a:ext cx="680388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5736" y="2267902"/>
            <a:ext cx="4334677"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r>
              <a:rPr lang="de-DE" smtClean="0"/>
              <a:t>Daniel  Seeliger</a:t>
            </a:r>
            <a:endParaRPr lang="en-US"/>
          </a:p>
        </p:txBody>
      </p:sp>
      <p:sp>
        <p:nvSpPr>
          <p:cNvPr id="6" name="Footer Placeholder 5"/>
          <p:cNvSpPr>
            <a:spLocks noGrp="1"/>
          </p:cNvSpPr>
          <p:nvPr>
            <p:ph type="ftr" sz="quarter" idx="11"/>
          </p:nvPr>
        </p:nvSpPr>
        <p:spPr/>
        <p:txBody>
          <a:bodyPr/>
          <a:lstStyle/>
          <a:p>
            <a:pPr lvl="0"/>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pPr lvl="0"/>
            <a:fld id="{87AA67E6-EFDA-478C-A3BD-1551CD6E48BE}"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736" y="503978"/>
            <a:ext cx="4334677" cy="1763924"/>
          </a:xfrm>
        </p:spPr>
        <p:txBody>
          <a:bodyPr anchor="b"/>
          <a:lstStyle>
            <a:lvl1pPr>
              <a:defRPr sz="352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713655" y="1088454"/>
            <a:ext cx="6803886"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25736" y="2267902"/>
            <a:ext cx="4334677"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pPr lvl="0"/>
            <a:r>
              <a:rPr lang="de-DE" smtClean="0"/>
              <a:t>Daniel  Seeliger</a:t>
            </a:r>
            <a:endParaRPr lang="en-US"/>
          </a:p>
        </p:txBody>
      </p:sp>
      <p:sp>
        <p:nvSpPr>
          <p:cNvPr id="6" name="Footer Placeholder 5"/>
          <p:cNvSpPr>
            <a:spLocks noGrp="1"/>
          </p:cNvSpPr>
          <p:nvPr>
            <p:ph type="ftr" sz="quarter" idx="11"/>
          </p:nvPr>
        </p:nvSpPr>
        <p:spPr/>
        <p:txBody>
          <a:bodyPr/>
          <a:lstStyle/>
          <a:p>
            <a:pPr lvl="0"/>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pPr lvl="0"/>
            <a:fld id="{7A65BC9F-E658-4400-A0FE-1B792AEAD35E}"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3985" y="402483"/>
            <a:ext cx="11591806" cy="146118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23985" y="2012414"/>
            <a:ext cx="11591806" cy="479654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23985" y="7006699"/>
            <a:ext cx="3023949" cy="402483"/>
          </a:xfrm>
          <a:prstGeom prst="rect">
            <a:avLst/>
          </a:prstGeom>
        </p:spPr>
        <p:txBody>
          <a:bodyPr vert="horz" lIns="91440" tIns="45720" rIns="91440" bIns="45720" rtlCol="0" anchor="ctr"/>
          <a:lstStyle>
            <a:lvl1pPr algn="l">
              <a:defRPr sz="1323">
                <a:solidFill>
                  <a:schemeClr val="tx1">
                    <a:tint val="75000"/>
                  </a:schemeClr>
                </a:solidFill>
              </a:defRPr>
            </a:lvl1pPr>
          </a:lstStyle>
          <a:p>
            <a:pPr lvl="0"/>
            <a:r>
              <a:rPr lang="de-DE" smtClean="0"/>
              <a:t>Daniel  Seeliger</a:t>
            </a:r>
            <a:endParaRPr lang="en-US"/>
          </a:p>
        </p:txBody>
      </p:sp>
      <p:sp>
        <p:nvSpPr>
          <p:cNvPr id="5" name="Footer Placeholder 4"/>
          <p:cNvSpPr>
            <a:spLocks noGrp="1"/>
          </p:cNvSpPr>
          <p:nvPr>
            <p:ph type="ftr" sz="quarter" idx="3"/>
          </p:nvPr>
        </p:nvSpPr>
        <p:spPr>
          <a:xfrm>
            <a:off x="4451926" y="7006699"/>
            <a:ext cx="4535924"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pPr lvl="0"/>
            <a:r>
              <a:rPr lang="en-US" smtClean="0"/>
              <a:t>Principles of Drug Discovery - University of Ulm 2017</a:t>
            </a:r>
            <a:endParaRPr lang="en-US"/>
          </a:p>
        </p:txBody>
      </p:sp>
      <p:sp>
        <p:nvSpPr>
          <p:cNvPr id="6" name="Slide Number Placeholder 5"/>
          <p:cNvSpPr>
            <a:spLocks noGrp="1"/>
          </p:cNvSpPr>
          <p:nvPr>
            <p:ph type="sldNum" sz="quarter" idx="4"/>
          </p:nvPr>
        </p:nvSpPr>
        <p:spPr>
          <a:xfrm>
            <a:off x="9491841" y="7006699"/>
            <a:ext cx="3023949" cy="402483"/>
          </a:xfrm>
          <a:prstGeom prst="rect">
            <a:avLst/>
          </a:prstGeom>
        </p:spPr>
        <p:txBody>
          <a:bodyPr vert="horz" lIns="91440" tIns="45720" rIns="91440" bIns="45720" rtlCol="0" anchor="ctr"/>
          <a:lstStyle>
            <a:lvl1pPr algn="r">
              <a:defRPr sz="1323">
                <a:solidFill>
                  <a:schemeClr val="tx1">
                    <a:tint val="75000"/>
                  </a:schemeClr>
                </a:solidFill>
              </a:defRPr>
            </a:lvl1pPr>
          </a:lstStyle>
          <a:p>
            <a:pPr lvl="0"/>
            <a:fld id="{5F710FDD-D87B-49F5-8FAA-744D0DCB29FE}" type="slidenum">
              <a:rPr lang="uk-UA" smtClean="0"/>
              <a:t>‹#›</a:t>
            </a:fld>
            <a:endParaRPr lang="uk-UA"/>
          </a:p>
        </p:txBody>
      </p:sp>
    </p:spTree>
    <p:extLst>
      <p:ext uri="{BB962C8B-B14F-4D97-AF65-F5344CB8AC3E}">
        <p14:creationId xmlns:p14="http://schemas.microsoft.com/office/powerpoint/2010/main" val="1339991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8.emf"/><Relationship Id="rId5" Type="http://schemas.openxmlformats.org/officeDocument/2006/relationships/image" Target="../media/image28.emf"/><Relationship Id="rId6"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24.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40.emf"/><Relationship Id="rId5" Type="http://schemas.openxmlformats.org/officeDocument/2006/relationships/image" Target="../media/image14.emf"/><Relationship Id="rId6" Type="http://schemas.openxmlformats.org/officeDocument/2006/relationships/image" Target="../media/image41.emf"/><Relationship Id="rId7" Type="http://schemas.openxmlformats.org/officeDocument/2006/relationships/image" Target="../media/image42.em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9" Type="http://schemas.openxmlformats.org/officeDocument/2006/relationships/image" Target="../media/image21.emf"/><Relationship Id="rId20" Type="http://schemas.openxmlformats.org/officeDocument/2006/relationships/image" Target="../media/image25.emf"/><Relationship Id="rId21" Type="http://schemas.openxmlformats.org/officeDocument/2006/relationships/image" Target="../media/image26.emf"/><Relationship Id="rId22" Type="http://schemas.openxmlformats.org/officeDocument/2006/relationships/image" Target="../media/image27.emf"/><Relationship Id="rId10" Type="http://schemas.openxmlformats.org/officeDocument/2006/relationships/image" Target="../media/image22.emf"/><Relationship Id="rId11" Type="http://schemas.openxmlformats.org/officeDocument/2006/relationships/image" Target="../media/image36.emf"/><Relationship Id="rId12" Type="http://schemas.openxmlformats.org/officeDocument/2006/relationships/image" Target="../media/image37.emf"/><Relationship Id="rId13" Type="http://schemas.openxmlformats.org/officeDocument/2006/relationships/image" Target="../media/image28.emf"/><Relationship Id="rId14" Type="http://schemas.openxmlformats.org/officeDocument/2006/relationships/image" Target="../media/image29.emf"/><Relationship Id="rId15" Type="http://schemas.openxmlformats.org/officeDocument/2006/relationships/image" Target="../media/image40.emf"/><Relationship Id="rId16" Type="http://schemas.openxmlformats.org/officeDocument/2006/relationships/image" Target="../media/image23.emf"/><Relationship Id="rId17" Type="http://schemas.openxmlformats.org/officeDocument/2006/relationships/image" Target="../media/image24.emf"/><Relationship Id="rId18" Type="http://schemas.openxmlformats.org/officeDocument/2006/relationships/image" Target="../media/image30.emf"/><Relationship Id="rId19" Type="http://schemas.openxmlformats.org/officeDocument/2006/relationships/image" Target="../media/image31.emf"/><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www.unipro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hyperlink" Target="https://github.com/dseeliger/PrinciplesOfDrugDiscover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4.em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5.jpe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emf"/><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em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62.jpe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jpe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7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7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5" Type="http://schemas.openxmlformats.org/officeDocument/2006/relationships/image" Target="../media/image77.emf"/><Relationship Id="rId6" Type="http://schemas.openxmlformats.org/officeDocument/2006/relationships/image" Target="../media/image78.emf"/><Relationship Id="rId7" Type="http://schemas.openxmlformats.org/officeDocument/2006/relationships/image" Target="../media/image79.emf"/><Relationship Id="rId8" Type="http://schemas.openxmlformats.org/officeDocument/2006/relationships/image" Target="../media/image80.emf"/><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81.jpeg"/></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8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8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tiff"/><Relationship Id="rId5" Type="http://schemas.openxmlformats.org/officeDocument/2006/relationships/image" Target="../media/image85.tiff"/><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44.emf"/><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91.tiff"/><Relationship Id="rId4" Type="http://schemas.openxmlformats.org/officeDocument/2006/relationships/hyperlink" Target="http://www.pymol.org/" TargetMode="External"/><Relationship Id="rId5" Type="http://schemas.openxmlformats.org/officeDocument/2006/relationships/hyperlink" Target="http://www.ks.uiuc.edu/Research/vmd/" TargetMode="External"/><Relationship Id="rId6" Type="http://schemas.openxmlformats.org/officeDocument/2006/relationships/hyperlink" Target="https://www.cgl.ucsf.edu/chimera/" TargetMode="External"/><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emf"/><Relationship Id="rId3" Type="http://schemas.openxmlformats.org/officeDocument/2006/relationships/image" Target="../media/image97.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png"/><Relationship Id="rId3" Type="http://schemas.openxmlformats.org/officeDocument/2006/relationships/hyperlink" Target="http://www.rcsb.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lvl="0"/>
            <a:r>
              <a:rPr lang="de-DE" smtClean="0"/>
              <a:t>Daniel  Seeliger</a:t>
            </a:r>
            <a:endParaRPr lang="en-US"/>
          </a:p>
        </p:txBody>
      </p:sp>
      <p:sp>
        <p:nvSpPr>
          <p:cNvPr id="4" name="Footer Placeholder 3"/>
          <p:cNvSpPr>
            <a:spLocks noGrp="1"/>
          </p:cNvSpPr>
          <p:nvPr>
            <p:ph type="ftr" sz="quarter" idx="11"/>
          </p:nvPr>
        </p:nvSpPr>
        <p:spPr/>
        <p:txBody>
          <a:bodyPr/>
          <a:lstStyle/>
          <a:p>
            <a:pPr lvl="0"/>
            <a:r>
              <a:rPr lang="en-US" smtClean="0"/>
              <a:t>Principles of Drug Discovery - University of Ulm 2017</a:t>
            </a:r>
            <a:endParaRPr lang="en-US"/>
          </a:p>
        </p:txBody>
      </p:sp>
      <p:sp>
        <p:nvSpPr>
          <p:cNvPr id="6" name="Slide Number Placeholder 5"/>
          <p:cNvSpPr>
            <a:spLocks noGrp="1"/>
          </p:cNvSpPr>
          <p:nvPr>
            <p:ph type="sldNum" sz="quarter" idx="12"/>
          </p:nvPr>
        </p:nvSpPr>
        <p:spPr/>
        <p:txBody>
          <a:bodyPr/>
          <a:lstStyle/>
          <a:p>
            <a:pPr lvl="0"/>
            <a:fld id="{8A2D7EB2-A633-45D7-9C9C-702CFB0FE954}" type="slidenum">
              <a:rPr lang="uk-UA" smtClean="0"/>
              <a:t>1</a:t>
            </a:fld>
            <a:endParaRPr lang="uk-UA"/>
          </a:p>
        </p:txBody>
      </p:sp>
      <p:sp>
        <p:nvSpPr>
          <p:cNvPr id="2" name="Title 1"/>
          <p:cNvSpPr txBox="1">
            <a:spLocks noGrp="1"/>
          </p:cNvSpPr>
          <p:nvPr>
            <p:ph type="title" idx="4294967295"/>
          </p:nvPr>
        </p:nvSpPr>
        <p:spPr>
          <a:xfrm>
            <a:off x="2543556" y="1588509"/>
            <a:ext cx="9072563" cy="1262063"/>
          </a:xfrm>
        </p:spPr>
        <p:txBody>
          <a:bodyPr>
            <a:normAutofit/>
          </a:bodyPr>
          <a:lstStyle/>
          <a:p>
            <a:r>
              <a:rPr lang="en-US" dirty="0" smtClean="0"/>
              <a:t>Principles of Drug Discovery</a:t>
            </a:r>
            <a:endParaRPr lang="en-US" dirty="0"/>
          </a:p>
        </p:txBody>
      </p:sp>
      <p:sp>
        <p:nvSpPr>
          <p:cNvPr id="3" name="Subtitle 2"/>
          <p:cNvSpPr txBox="1">
            <a:spLocks noGrp="1"/>
          </p:cNvSpPr>
          <p:nvPr>
            <p:ph type="subTitle" idx="4294967295"/>
          </p:nvPr>
        </p:nvSpPr>
        <p:spPr>
          <a:xfrm>
            <a:off x="1491414" y="2610450"/>
            <a:ext cx="9072563" cy="2702330"/>
          </a:xfrm>
        </p:spPr>
        <p:txBody>
          <a:bodyPr anchor="ctr"/>
          <a:lstStyle/>
          <a:p>
            <a:pPr algn="ctr"/>
            <a:r>
              <a:rPr lang="en-US" dirty="0" smtClean="0"/>
              <a:t>Lecture </a:t>
            </a:r>
            <a:r>
              <a:rPr lang="en-US" dirty="0"/>
              <a:t>2</a:t>
            </a:r>
            <a:r>
              <a:rPr lang="en-US" dirty="0" smtClean="0"/>
              <a:t>: </a:t>
            </a:r>
            <a:r>
              <a:rPr lang="en-US" smtClean="0"/>
              <a:t>Protein Structure</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10</a:t>
            </a:fld>
            <a:endParaRPr lang="uk-UA"/>
          </a:p>
        </p:txBody>
      </p:sp>
      <p:pic>
        <p:nvPicPr>
          <p:cNvPr id="5" name="Picture 4"/>
          <p:cNvPicPr>
            <a:picLocks noChangeAspect="1"/>
          </p:cNvPicPr>
          <p:nvPr/>
        </p:nvPicPr>
        <p:blipFill>
          <a:blip r:embed="rId3"/>
          <a:stretch>
            <a:fillRect/>
          </a:stretch>
        </p:blipFill>
        <p:spPr>
          <a:xfrm>
            <a:off x="732950" y="1145842"/>
            <a:ext cx="1659968" cy="1112726"/>
          </a:xfrm>
          <a:prstGeom prst="rect">
            <a:avLst/>
          </a:prstGeom>
        </p:spPr>
      </p:pic>
      <p:pic>
        <p:nvPicPr>
          <p:cNvPr id="6" name="Picture 5"/>
          <p:cNvPicPr>
            <a:picLocks noChangeAspect="1"/>
          </p:cNvPicPr>
          <p:nvPr/>
        </p:nvPicPr>
        <p:blipFill>
          <a:blip r:embed="rId4"/>
          <a:stretch>
            <a:fillRect/>
          </a:stretch>
        </p:blipFill>
        <p:spPr>
          <a:xfrm>
            <a:off x="6426939" y="1312777"/>
            <a:ext cx="1612998" cy="1276218"/>
          </a:xfrm>
          <a:prstGeom prst="rect">
            <a:avLst/>
          </a:prstGeom>
        </p:spPr>
      </p:pic>
      <p:pic>
        <p:nvPicPr>
          <p:cNvPr id="7" name="Picture 6"/>
          <p:cNvPicPr>
            <a:picLocks noChangeAspect="1"/>
          </p:cNvPicPr>
          <p:nvPr/>
        </p:nvPicPr>
        <p:blipFill>
          <a:blip r:embed="rId5"/>
          <a:stretch>
            <a:fillRect/>
          </a:stretch>
        </p:blipFill>
        <p:spPr>
          <a:xfrm>
            <a:off x="1228602" y="2826845"/>
            <a:ext cx="1505453" cy="1505453"/>
          </a:xfrm>
          <a:prstGeom prst="rect">
            <a:avLst/>
          </a:prstGeom>
        </p:spPr>
      </p:pic>
      <p:pic>
        <p:nvPicPr>
          <p:cNvPr id="8" name="Picture 7"/>
          <p:cNvPicPr>
            <a:picLocks noChangeAspect="1"/>
          </p:cNvPicPr>
          <p:nvPr/>
        </p:nvPicPr>
        <p:blipFill>
          <a:blip r:embed="rId6"/>
          <a:stretch>
            <a:fillRect/>
          </a:stretch>
        </p:blipFill>
        <p:spPr>
          <a:xfrm>
            <a:off x="4344964" y="2588995"/>
            <a:ext cx="1575682" cy="1575682"/>
          </a:xfrm>
          <a:prstGeom prst="rect">
            <a:avLst/>
          </a:prstGeom>
        </p:spPr>
      </p:pic>
      <p:pic>
        <p:nvPicPr>
          <p:cNvPr id="9" name="Picture 8"/>
          <p:cNvPicPr>
            <a:picLocks noChangeAspect="1"/>
          </p:cNvPicPr>
          <p:nvPr/>
        </p:nvPicPr>
        <p:blipFill>
          <a:blip r:embed="rId7"/>
          <a:stretch>
            <a:fillRect/>
          </a:stretch>
        </p:blipFill>
        <p:spPr>
          <a:xfrm>
            <a:off x="8039937" y="3080566"/>
            <a:ext cx="1574114" cy="1764392"/>
          </a:xfrm>
          <a:prstGeom prst="rect">
            <a:avLst/>
          </a:prstGeom>
        </p:spPr>
      </p:pic>
      <p:sp>
        <p:nvSpPr>
          <p:cNvPr id="10" name="TextBox 9"/>
          <p:cNvSpPr txBox="1"/>
          <p:nvPr/>
        </p:nvSpPr>
        <p:spPr>
          <a:xfrm>
            <a:off x="2166688" y="276928"/>
            <a:ext cx="3803734" cy="584775"/>
          </a:xfrm>
          <a:prstGeom prst="rect">
            <a:avLst/>
          </a:prstGeom>
          <a:noFill/>
        </p:spPr>
        <p:txBody>
          <a:bodyPr wrap="none" rtlCol="0">
            <a:spAutoFit/>
          </a:bodyPr>
          <a:lstStyle/>
          <a:p>
            <a:r>
              <a:rPr lang="en-US" sz="3200" dirty="0"/>
              <a:t>Aliphatic Amino Acids</a:t>
            </a:r>
          </a:p>
        </p:txBody>
      </p:sp>
      <p:sp>
        <p:nvSpPr>
          <p:cNvPr id="13" name="TextBox 12"/>
          <p:cNvSpPr txBox="1"/>
          <p:nvPr/>
        </p:nvSpPr>
        <p:spPr>
          <a:xfrm>
            <a:off x="9614051" y="4700581"/>
            <a:ext cx="3299751"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Actually not aliphatic but similar properties (hydrophobic)</a:t>
            </a:r>
          </a:p>
        </p:txBody>
      </p:sp>
      <p:sp>
        <p:nvSpPr>
          <p:cNvPr id="14" name="TextBox 13"/>
          <p:cNvSpPr txBox="1"/>
          <p:nvPr/>
        </p:nvSpPr>
        <p:spPr>
          <a:xfrm>
            <a:off x="2843783" y="1286706"/>
            <a:ext cx="1128835" cy="830997"/>
          </a:xfrm>
          <a:prstGeom prst="rect">
            <a:avLst/>
          </a:prstGeom>
          <a:noFill/>
        </p:spPr>
        <p:txBody>
          <a:bodyPr wrap="none" rtlCol="0">
            <a:spAutoFit/>
          </a:bodyPr>
          <a:lstStyle/>
          <a:p>
            <a:r>
              <a:rPr lang="en-US" sz="2400" dirty="0" smtClean="0"/>
              <a:t>Alanine</a:t>
            </a:r>
          </a:p>
          <a:p>
            <a:r>
              <a:rPr lang="en-US" sz="2400" dirty="0" smtClean="0"/>
              <a:t>ALA / A</a:t>
            </a:r>
            <a:endParaRPr lang="en-US" sz="2400" dirty="0"/>
          </a:p>
        </p:txBody>
      </p:sp>
      <p:sp>
        <p:nvSpPr>
          <p:cNvPr id="15" name="TextBox 14"/>
          <p:cNvSpPr txBox="1"/>
          <p:nvPr/>
        </p:nvSpPr>
        <p:spPr>
          <a:xfrm>
            <a:off x="8546230" y="1427571"/>
            <a:ext cx="1084208" cy="830997"/>
          </a:xfrm>
          <a:prstGeom prst="rect">
            <a:avLst/>
          </a:prstGeom>
          <a:noFill/>
        </p:spPr>
        <p:txBody>
          <a:bodyPr wrap="none" rtlCol="0">
            <a:spAutoFit/>
          </a:bodyPr>
          <a:lstStyle/>
          <a:p>
            <a:r>
              <a:rPr lang="en-US" sz="2400" dirty="0" smtClean="0"/>
              <a:t>Valine</a:t>
            </a:r>
          </a:p>
          <a:p>
            <a:r>
              <a:rPr lang="en-US" sz="2400" dirty="0" smtClean="0"/>
              <a:t>VAL / V</a:t>
            </a:r>
            <a:endParaRPr lang="en-US" sz="2400" dirty="0"/>
          </a:p>
        </p:txBody>
      </p:sp>
      <p:sp>
        <p:nvSpPr>
          <p:cNvPr id="16" name="TextBox 15"/>
          <p:cNvSpPr txBox="1"/>
          <p:nvPr/>
        </p:nvSpPr>
        <p:spPr>
          <a:xfrm>
            <a:off x="923985" y="4485076"/>
            <a:ext cx="1446230" cy="830997"/>
          </a:xfrm>
          <a:prstGeom prst="rect">
            <a:avLst/>
          </a:prstGeom>
          <a:noFill/>
        </p:spPr>
        <p:txBody>
          <a:bodyPr wrap="none" rtlCol="0">
            <a:spAutoFit/>
          </a:bodyPr>
          <a:lstStyle/>
          <a:p>
            <a:r>
              <a:rPr lang="en-US" sz="2400" dirty="0" smtClean="0"/>
              <a:t>Isoleucine</a:t>
            </a:r>
          </a:p>
          <a:p>
            <a:r>
              <a:rPr lang="en-US" sz="2400" dirty="0" smtClean="0"/>
              <a:t>ILE / I</a:t>
            </a:r>
            <a:endParaRPr lang="en-US" sz="2400" dirty="0"/>
          </a:p>
        </p:txBody>
      </p:sp>
      <p:sp>
        <p:nvSpPr>
          <p:cNvPr id="17" name="TextBox 16"/>
          <p:cNvSpPr txBox="1"/>
          <p:nvPr/>
        </p:nvSpPr>
        <p:spPr>
          <a:xfrm>
            <a:off x="4440508" y="4214632"/>
            <a:ext cx="1146468" cy="830997"/>
          </a:xfrm>
          <a:prstGeom prst="rect">
            <a:avLst/>
          </a:prstGeom>
          <a:noFill/>
        </p:spPr>
        <p:txBody>
          <a:bodyPr wrap="none" rtlCol="0">
            <a:spAutoFit/>
          </a:bodyPr>
          <a:lstStyle/>
          <a:p>
            <a:r>
              <a:rPr lang="en-US" sz="2400" dirty="0" smtClean="0"/>
              <a:t>Leucine</a:t>
            </a:r>
          </a:p>
          <a:p>
            <a:r>
              <a:rPr lang="en-US" sz="2400" dirty="0" smtClean="0"/>
              <a:t>LEU / L</a:t>
            </a:r>
            <a:endParaRPr lang="en-US" sz="2400" dirty="0"/>
          </a:p>
        </p:txBody>
      </p:sp>
      <p:sp>
        <p:nvSpPr>
          <p:cNvPr id="18" name="TextBox 17"/>
          <p:cNvSpPr txBox="1"/>
          <p:nvPr/>
        </p:nvSpPr>
        <p:spPr>
          <a:xfrm>
            <a:off x="7723697" y="4900574"/>
            <a:ext cx="1645066" cy="830997"/>
          </a:xfrm>
          <a:prstGeom prst="rect">
            <a:avLst/>
          </a:prstGeom>
          <a:noFill/>
        </p:spPr>
        <p:txBody>
          <a:bodyPr wrap="none" rtlCol="0">
            <a:spAutoFit/>
          </a:bodyPr>
          <a:lstStyle/>
          <a:p>
            <a:r>
              <a:rPr lang="en-US" sz="2400" dirty="0" smtClean="0"/>
              <a:t>Methionine</a:t>
            </a:r>
          </a:p>
          <a:p>
            <a:r>
              <a:rPr lang="en-US" sz="2400" dirty="0" smtClean="0"/>
              <a:t>MET / M</a:t>
            </a:r>
            <a:endParaRPr lang="en-US" sz="2400" dirty="0"/>
          </a:p>
        </p:txBody>
      </p:sp>
    </p:spTree>
    <p:extLst>
      <p:ext uri="{BB962C8B-B14F-4D97-AF65-F5344CB8AC3E}">
        <p14:creationId xmlns:p14="http://schemas.microsoft.com/office/powerpoint/2010/main" val="551916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11</a:t>
            </a:fld>
            <a:endParaRPr lang="uk-UA"/>
          </a:p>
        </p:txBody>
      </p:sp>
      <p:sp>
        <p:nvSpPr>
          <p:cNvPr id="10" name="TextBox 9"/>
          <p:cNvSpPr txBox="1"/>
          <p:nvPr/>
        </p:nvSpPr>
        <p:spPr>
          <a:xfrm>
            <a:off x="1877598" y="163641"/>
            <a:ext cx="3862917" cy="584775"/>
          </a:xfrm>
          <a:prstGeom prst="rect">
            <a:avLst/>
          </a:prstGeom>
          <a:noFill/>
        </p:spPr>
        <p:txBody>
          <a:bodyPr wrap="none" rtlCol="0">
            <a:spAutoFit/>
          </a:bodyPr>
          <a:lstStyle/>
          <a:p>
            <a:r>
              <a:rPr lang="en-US" sz="3200" dirty="0"/>
              <a:t>Aromatic Amino Acids</a:t>
            </a:r>
          </a:p>
        </p:txBody>
      </p:sp>
      <p:pic>
        <p:nvPicPr>
          <p:cNvPr id="12" name="Picture 11"/>
          <p:cNvPicPr>
            <a:picLocks noChangeAspect="1"/>
          </p:cNvPicPr>
          <p:nvPr/>
        </p:nvPicPr>
        <p:blipFill>
          <a:blip r:embed="rId3"/>
          <a:stretch>
            <a:fillRect/>
          </a:stretch>
        </p:blipFill>
        <p:spPr>
          <a:xfrm>
            <a:off x="1094430" y="1135350"/>
            <a:ext cx="1895657" cy="1915611"/>
          </a:xfrm>
          <a:prstGeom prst="rect">
            <a:avLst/>
          </a:prstGeom>
        </p:spPr>
      </p:pic>
      <p:pic>
        <p:nvPicPr>
          <p:cNvPr id="13" name="Picture 12"/>
          <p:cNvPicPr>
            <a:picLocks noChangeAspect="1"/>
          </p:cNvPicPr>
          <p:nvPr/>
        </p:nvPicPr>
        <p:blipFill>
          <a:blip r:embed="rId4"/>
          <a:stretch>
            <a:fillRect/>
          </a:stretch>
        </p:blipFill>
        <p:spPr>
          <a:xfrm>
            <a:off x="7336635" y="865731"/>
            <a:ext cx="2035263" cy="2185230"/>
          </a:xfrm>
          <a:prstGeom prst="rect">
            <a:avLst/>
          </a:prstGeom>
        </p:spPr>
      </p:pic>
      <p:pic>
        <p:nvPicPr>
          <p:cNvPr id="14" name="Picture 13"/>
          <p:cNvPicPr>
            <a:picLocks noChangeAspect="1"/>
          </p:cNvPicPr>
          <p:nvPr/>
        </p:nvPicPr>
        <p:blipFill>
          <a:blip r:embed="rId5"/>
          <a:stretch>
            <a:fillRect/>
          </a:stretch>
        </p:blipFill>
        <p:spPr>
          <a:xfrm>
            <a:off x="956371" y="3954845"/>
            <a:ext cx="2454340" cy="2100915"/>
          </a:xfrm>
          <a:prstGeom prst="rect">
            <a:avLst/>
          </a:prstGeom>
        </p:spPr>
      </p:pic>
      <p:pic>
        <p:nvPicPr>
          <p:cNvPr id="15" name="Picture 14"/>
          <p:cNvPicPr>
            <a:picLocks noChangeAspect="1"/>
          </p:cNvPicPr>
          <p:nvPr/>
        </p:nvPicPr>
        <p:blipFill>
          <a:blip r:embed="rId6"/>
          <a:stretch>
            <a:fillRect/>
          </a:stretch>
        </p:blipFill>
        <p:spPr>
          <a:xfrm>
            <a:off x="6626296" y="3790252"/>
            <a:ext cx="2106223" cy="2632779"/>
          </a:xfrm>
          <a:prstGeom prst="rect">
            <a:avLst/>
          </a:prstGeom>
        </p:spPr>
      </p:pic>
      <p:sp>
        <p:nvSpPr>
          <p:cNvPr id="5" name="TextBox 4"/>
          <p:cNvSpPr txBox="1"/>
          <p:nvPr/>
        </p:nvSpPr>
        <p:spPr>
          <a:xfrm>
            <a:off x="3166189" y="1518981"/>
            <a:ext cx="1285737" cy="830997"/>
          </a:xfrm>
          <a:prstGeom prst="rect">
            <a:avLst/>
          </a:prstGeom>
          <a:noFill/>
        </p:spPr>
        <p:txBody>
          <a:bodyPr wrap="none" rtlCol="0">
            <a:spAutoFit/>
          </a:bodyPr>
          <a:lstStyle/>
          <a:p>
            <a:r>
              <a:rPr lang="en-US" sz="2400" dirty="0" smtClean="0"/>
              <a:t>Histidine</a:t>
            </a:r>
          </a:p>
          <a:p>
            <a:r>
              <a:rPr lang="en-US" sz="2400" dirty="0" smtClean="0"/>
              <a:t>HIS / H</a:t>
            </a:r>
            <a:endParaRPr lang="en-US" sz="2400" dirty="0"/>
          </a:p>
        </p:txBody>
      </p:sp>
      <p:sp>
        <p:nvSpPr>
          <p:cNvPr id="16" name="TextBox 15"/>
          <p:cNvSpPr txBox="1"/>
          <p:nvPr/>
        </p:nvSpPr>
        <p:spPr>
          <a:xfrm>
            <a:off x="9718078" y="1518980"/>
            <a:ext cx="1939249" cy="830997"/>
          </a:xfrm>
          <a:prstGeom prst="rect">
            <a:avLst/>
          </a:prstGeom>
          <a:noFill/>
        </p:spPr>
        <p:txBody>
          <a:bodyPr wrap="none" rtlCol="0">
            <a:spAutoFit/>
          </a:bodyPr>
          <a:lstStyle/>
          <a:p>
            <a:r>
              <a:rPr lang="en-US" sz="2400" dirty="0" smtClean="0"/>
              <a:t>Phenylalanine</a:t>
            </a:r>
          </a:p>
          <a:p>
            <a:r>
              <a:rPr lang="en-US" sz="2400" dirty="0" smtClean="0"/>
              <a:t>PHE / F</a:t>
            </a:r>
            <a:endParaRPr lang="en-US" sz="2400" dirty="0"/>
          </a:p>
        </p:txBody>
      </p:sp>
      <p:sp>
        <p:nvSpPr>
          <p:cNvPr id="17" name="TextBox 16"/>
          <p:cNvSpPr txBox="1"/>
          <p:nvPr/>
        </p:nvSpPr>
        <p:spPr>
          <a:xfrm>
            <a:off x="2990087" y="4728713"/>
            <a:ext cx="1231876" cy="830997"/>
          </a:xfrm>
          <a:prstGeom prst="rect">
            <a:avLst/>
          </a:prstGeom>
          <a:noFill/>
        </p:spPr>
        <p:txBody>
          <a:bodyPr wrap="none" rtlCol="0">
            <a:spAutoFit/>
          </a:bodyPr>
          <a:lstStyle/>
          <a:p>
            <a:r>
              <a:rPr lang="en-US" sz="2400" dirty="0" smtClean="0"/>
              <a:t>Tyrosine</a:t>
            </a:r>
          </a:p>
          <a:p>
            <a:r>
              <a:rPr lang="en-US" sz="2400" dirty="0" smtClean="0"/>
              <a:t>TYR / Y</a:t>
            </a:r>
            <a:endParaRPr lang="en-US" sz="2400" dirty="0"/>
          </a:p>
        </p:txBody>
      </p:sp>
      <p:sp>
        <p:nvSpPr>
          <p:cNvPr id="18" name="TextBox 17"/>
          <p:cNvSpPr txBox="1"/>
          <p:nvPr/>
        </p:nvSpPr>
        <p:spPr>
          <a:xfrm>
            <a:off x="8987850" y="4728713"/>
            <a:ext cx="1773819" cy="830997"/>
          </a:xfrm>
          <a:prstGeom prst="rect">
            <a:avLst/>
          </a:prstGeom>
          <a:noFill/>
        </p:spPr>
        <p:txBody>
          <a:bodyPr wrap="none" rtlCol="0">
            <a:spAutoFit/>
          </a:bodyPr>
          <a:lstStyle/>
          <a:p>
            <a:r>
              <a:rPr lang="en-US" sz="2400" dirty="0" err="1" smtClean="0"/>
              <a:t>Tryptophane</a:t>
            </a:r>
            <a:endParaRPr lang="en-US" sz="2400" dirty="0" smtClean="0"/>
          </a:p>
          <a:p>
            <a:r>
              <a:rPr lang="en-US" sz="2400" dirty="0" smtClean="0"/>
              <a:t>TRP / W</a:t>
            </a:r>
            <a:endParaRPr lang="en-US" sz="2400" dirty="0"/>
          </a:p>
        </p:txBody>
      </p:sp>
    </p:spTree>
    <p:extLst>
      <p:ext uri="{BB962C8B-B14F-4D97-AF65-F5344CB8AC3E}">
        <p14:creationId xmlns:p14="http://schemas.microsoft.com/office/powerpoint/2010/main" val="768883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12</a:t>
            </a:fld>
            <a:endParaRPr lang="uk-UA"/>
          </a:p>
        </p:txBody>
      </p:sp>
      <p:sp>
        <p:nvSpPr>
          <p:cNvPr id="10" name="TextBox 9"/>
          <p:cNvSpPr txBox="1"/>
          <p:nvPr/>
        </p:nvSpPr>
        <p:spPr>
          <a:xfrm>
            <a:off x="1773946" y="322616"/>
            <a:ext cx="3199722" cy="584775"/>
          </a:xfrm>
          <a:prstGeom prst="rect">
            <a:avLst/>
          </a:prstGeom>
          <a:noFill/>
        </p:spPr>
        <p:txBody>
          <a:bodyPr wrap="none" rtlCol="0">
            <a:spAutoFit/>
          </a:bodyPr>
          <a:lstStyle/>
          <a:p>
            <a:r>
              <a:rPr lang="en-US" sz="3200" dirty="0"/>
              <a:t>Polar Amino Acids</a:t>
            </a:r>
          </a:p>
        </p:txBody>
      </p:sp>
      <p:pic>
        <p:nvPicPr>
          <p:cNvPr id="16" name="Picture 15"/>
          <p:cNvPicPr>
            <a:picLocks noChangeAspect="1"/>
          </p:cNvPicPr>
          <p:nvPr/>
        </p:nvPicPr>
        <p:blipFill>
          <a:blip r:embed="rId3"/>
          <a:stretch>
            <a:fillRect/>
          </a:stretch>
        </p:blipFill>
        <p:spPr>
          <a:xfrm>
            <a:off x="1713934" y="1508487"/>
            <a:ext cx="1659873" cy="1404508"/>
          </a:xfrm>
          <a:prstGeom prst="rect">
            <a:avLst/>
          </a:prstGeom>
        </p:spPr>
      </p:pic>
      <p:pic>
        <p:nvPicPr>
          <p:cNvPr id="17" name="Picture 16"/>
          <p:cNvPicPr>
            <a:picLocks noChangeAspect="1"/>
          </p:cNvPicPr>
          <p:nvPr/>
        </p:nvPicPr>
        <p:blipFill>
          <a:blip r:embed="rId4"/>
          <a:stretch>
            <a:fillRect/>
          </a:stretch>
        </p:blipFill>
        <p:spPr>
          <a:xfrm>
            <a:off x="6966899" y="1508487"/>
            <a:ext cx="1582176" cy="1338764"/>
          </a:xfrm>
          <a:prstGeom prst="rect">
            <a:avLst/>
          </a:prstGeom>
        </p:spPr>
      </p:pic>
      <p:pic>
        <p:nvPicPr>
          <p:cNvPr id="18" name="Picture 17"/>
          <p:cNvPicPr>
            <a:picLocks noChangeAspect="1"/>
          </p:cNvPicPr>
          <p:nvPr/>
        </p:nvPicPr>
        <p:blipFill>
          <a:blip r:embed="rId5"/>
          <a:stretch>
            <a:fillRect/>
          </a:stretch>
        </p:blipFill>
        <p:spPr>
          <a:xfrm>
            <a:off x="1533707" y="4115187"/>
            <a:ext cx="1795923" cy="1833732"/>
          </a:xfrm>
          <a:prstGeom prst="rect">
            <a:avLst/>
          </a:prstGeom>
        </p:spPr>
      </p:pic>
      <p:pic>
        <p:nvPicPr>
          <p:cNvPr id="19" name="Picture 18"/>
          <p:cNvPicPr>
            <a:picLocks noChangeAspect="1"/>
          </p:cNvPicPr>
          <p:nvPr/>
        </p:nvPicPr>
        <p:blipFill>
          <a:blip r:embed="rId6"/>
          <a:stretch>
            <a:fillRect/>
          </a:stretch>
        </p:blipFill>
        <p:spPr>
          <a:xfrm>
            <a:off x="7598422" y="4115187"/>
            <a:ext cx="1889008" cy="2127620"/>
          </a:xfrm>
          <a:prstGeom prst="rect">
            <a:avLst/>
          </a:prstGeom>
        </p:spPr>
      </p:pic>
      <p:sp>
        <p:nvSpPr>
          <p:cNvPr id="12" name="TextBox 11"/>
          <p:cNvSpPr txBox="1"/>
          <p:nvPr/>
        </p:nvSpPr>
        <p:spPr>
          <a:xfrm>
            <a:off x="3568612" y="1678138"/>
            <a:ext cx="1040670" cy="830997"/>
          </a:xfrm>
          <a:prstGeom prst="rect">
            <a:avLst/>
          </a:prstGeom>
          <a:noFill/>
        </p:spPr>
        <p:txBody>
          <a:bodyPr wrap="none" rtlCol="0">
            <a:spAutoFit/>
          </a:bodyPr>
          <a:lstStyle/>
          <a:p>
            <a:r>
              <a:rPr lang="en-US" sz="2400" dirty="0" smtClean="0"/>
              <a:t>Serine</a:t>
            </a:r>
          </a:p>
          <a:p>
            <a:r>
              <a:rPr lang="en-US" sz="2400" dirty="0" smtClean="0"/>
              <a:t>SER / S</a:t>
            </a:r>
            <a:endParaRPr lang="en-US" sz="2400" dirty="0"/>
          </a:p>
        </p:txBody>
      </p:sp>
      <p:sp>
        <p:nvSpPr>
          <p:cNvPr id="13" name="TextBox 12"/>
          <p:cNvSpPr txBox="1"/>
          <p:nvPr/>
        </p:nvSpPr>
        <p:spPr>
          <a:xfrm>
            <a:off x="9065977" y="1729498"/>
            <a:ext cx="1464696" cy="830997"/>
          </a:xfrm>
          <a:prstGeom prst="rect">
            <a:avLst/>
          </a:prstGeom>
          <a:noFill/>
        </p:spPr>
        <p:txBody>
          <a:bodyPr wrap="none" rtlCol="0">
            <a:spAutoFit/>
          </a:bodyPr>
          <a:lstStyle/>
          <a:p>
            <a:r>
              <a:rPr lang="en-US" sz="2400" dirty="0" smtClean="0"/>
              <a:t>Threonine</a:t>
            </a:r>
          </a:p>
          <a:p>
            <a:r>
              <a:rPr lang="en-US" sz="2400" dirty="0" smtClean="0"/>
              <a:t>THR / T</a:t>
            </a:r>
            <a:endParaRPr lang="en-US" sz="2400" dirty="0"/>
          </a:p>
        </p:txBody>
      </p:sp>
      <p:sp>
        <p:nvSpPr>
          <p:cNvPr id="14" name="TextBox 13"/>
          <p:cNvSpPr txBox="1"/>
          <p:nvPr/>
        </p:nvSpPr>
        <p:spPr>
          <a:xfrm>
            <a:off x="3666166" y="4697171"/>
            <a:ext cx="1571520" cy="830997"/>
          </a:xfrm>
          <a:prstGeom prst="rect">
            <a:avLst/>
          </a:prstGeom>
          <a:noFill/>
        </p:spPr>
        <p:txBody>
          <a:bodyPr wrap="none" rtlCol="0">
            <a:spAutoFit/>
          </a:bodyPr>
          <a:lstStyle/>
          <a:p>
            <a:r>
              <a:rPr lang="en-US" sz="2400" dirty="0" smtClean="0"/>
              <a:t>Asparagine</a:t>
            </a:r>
          </a:p>
          <a:p>
            <a:r>
              <a:rPr lang="en-US" sz="2400" dirty="0" smtClean="0"/>
              <a:t>ASN / N</a:t>
            </a:r>
            <a:endParaRPr lang="en-US" sz="2400" dirty="0"/>
          </a:p>
        </p:txBody>
      </p:sp>
      <p:sp>
        <p:nvSpPr>
          <p:cNvPr id="15" name="TextBox 14"/>
          <p:cNvSpPr txBox="1"/>
          <p:nvPr/>
        </p:nvSpPr>
        <p:spPr>
          <a:xfrm>
            <a:off x="9798325" y="4621010"/>
            <a:ext cx="1488997" cy="830997"/>
          </a:xfrm>
          <a:prstGeom prst="rect">
            <a:avLst/>
          </a:prstGeom>
          <a:noFill/>
        </p:spPr>
        <p:txBody>
          <a:bodyPr wrap="none" rtlCol="0">
            <a:spAutoFit/>
          </a:bodyPr>
          <a:lstStyle/>
          <a:p>
            <a:r>
              <a:rPr lang="en-US" sz="2400" dirty="0" smtClean="0"/>
              <a:t>Glutamine</a:t>
            </a:r>
          </a:p>
          <a:p>
            <a:r>
              <a:rPr lang="en-US" sz="2400" dirty="0" smtClean="0"/>
              <a:t>GLN / Q</a:t>
            </a:r>
            <a:endParaRPr lang="en-US" sz="2400" dirty="0"/>
          </a:p>
        </p:txBody>
      </p:sp>
    </p:spTree>
    <p:extLst>
      <p:ext uri="{BB962C8B-B14F-4D97-AF65-F5344CB8AC3E}">
        <p14:creationId xmlns:p14="http://schemas.microsoft.com/office/powerpoint/2010/main" val="956180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13</a:t>
            </a:fld>
            <a:endParaRPr lang="uk-UA"/>
          </a:p>
        </p:txBody>
      </p:sp>
      <p:sp>
        <p:nvSpPr>
          <p:cNvPr id="10" name="TextBox 9"/>
          <p:cNvSpPr txBox="1"/>
          <p:nvPr/>
        </p:nvSpPr>
        <p:spPr>
          <a:xfrm>
            <a:off x="4635536" y="39640"/>
            <a:ext cx="3267241" cy="584775"/>
          </a:xfrm>
          <a:prstGeom prst="rect">
            <a:avLst/>
          </a:prstGeom>
          <a:noFill/>
        </p:spPr>
        <p:txBody>
          <a:bodyPr wrap="none" rtlCol="0">
            <a:spAutoFit/>
          </a:bodyPr>
          <a:lstStyle/>
          <a:p>
            <a:r>
              <a:rPr lang="en-US" sz="3200" dirty="0"/>
              <a:t>Basic Amino Acids</a:t>
            </a:r>
          </a:p>
        </p:txBody>
      </p:sp>
      <p:pic>
        <p:nvPicPr>
          <p:cNvPr id="12" name="Picture 11"/>
          <p:cNvPicPr>
            <a:picLocks noChangeAspect="1"/>
          </p:cNvPicPr>
          <p:nvPr/>
        </p:nvPicPr>
        <p:blipFill>
          <a:blip r:embed="rId3"/>
          <a:stretch>
            <a:fillRect/>
          </a:stretch>
        </p:blipFill>
        <p:spPr>
          <a:xfrm>
            <a:off x="3767687" y="908636"/>
            <a:ext cx="1293577" cy="1715692"/>
          </a:xfrm>
          <a:prstGeom prst="rect">
            <a:avLst/>
          </a:prstGeom>
        </p:spPr>
      </p:pic>
      <p:pic>
        <p:nvPicPr>
          <p:cNvPr id="13" name="Picture 12"/>
          <p:cNvPicPr>
            <a:picLocks noChangeAspect="1"/>
          </p:cNvPicPr>
          <p:nvPr/>
        </p:nvPicPr>
        <p:blipFill>
          <a:blip r:embed="rId4"/>
          <a:stretch>
            <a:fillRect/>
          </a:stretch>
        </p:blipFill>
        <p:spPr>
          <a:xfrm>
            <a:off x="3666360" y="2806309"/>
            <a:ext cx="1571131" cy="1890919"/>
          </a:xfrm>
          <a:prstGeom prst="rect">
            <a:avLst/>
          </a:prstGeom>
        </p:spPr>
      </p:pic>
      <p:pic>
        <p:nvPicPr>
          <p:cNvPr id="14" name="Picture 13"/>
          <p:cNvPicPr>
            <a:picLocks noChangeAspect="1"/>
          </p:cNvPicPr>
          <p:nvPr/>
        </p:nvPicPr>
        <p:blipFill>
          <a:blip r:embed="rId5"/>
          <a:stretch>
            <a:fillRect/>
          </a:stretch>
        </p:blipFill>
        <p:spPr>
          <a:xfrm>
            <a:off x="3666360" y="5324723"/>
            <a:ext cx="1283308" cy="1296817"/>
          </a:xfrm>
          <a:prstGeom prst="rect">
            <a:avLst/>
          </a:prstGeom>
        </p:spPr>
      </p:pic>
      <p:pic>
        <p:nvPicPr>
          <p:cNvPr id="5" name="Picture 4"/>
          <p:cNvPicPr>
            <a:picLocks noChangeAspect="1"/>
          </p:cNvPicPr>
          <p:nvPr/>
        </p:nvPicPr>
        <p:blipFill>
          <a:blip r:embed="rId6"/>
          <a:stretch>
            <a:fillRect/>
          </a:stretch>
        </p:blipFill>
        <p:spPr>
          <a:xfrm>
            <a:off x="7200143" y="820482"/>
            <a:ext cx="1331012" cy="1877427"/>
          </a:xfrm>
          <a:prstGeom prst="rect">
            <a:avLst/>
          </a:prstGeom>
        </p:spPr>
      </p:pic>
      <p:pic>
        <p:nvPicPr>
          <p:cNvPr id="6" name="Picture 5"/>
          <p:cNvPicPr>
            <a:picLocks noChangeAspect="1"/>
          </p:cNvPicPr>
          <p:nvPr/>
        </p:nvPicPr>
        <p:blipFill>
          <a:blip r:embed="rId7"/>
          <a:stretch>
            <a:fillRect/>
          </a:stretch>
        </p:blipFill>
        <p:spPr>
          <a:xfrm>
            <a:off x="7034154" y="2789264"/>
            <a:ext cx="1655361" cy="2036241"/>
          </a:xfrm>
          <a:prstGeom prst="rect">
            <a:avLst/>
          </a:prstGeom>
        </p:spPr>
      </p:pic>
      <p:pic>
        <p:nvPicPr>
          <p:cNvPr id="7" name="Picture 6"/>
          <p:cNvPicPr>
            <a:picLocks noChangeAspect="1"/>
          </p:cNvPicPr>
          <p:nvPr/>
        </p:nvPicPr>
        <p:blipFill>
          <a:blip r:embed="rId8"/>
          <a:stretch>
            <a:fillRect/>
          </a:stretch>
        </p:blipFill>
        <p:spPr>
          <a:xfrm>
            <a:off x="5693836" y="5343459"/>
            <a:ext cx="1320800" cy="1219200"/>
          </a:xfrm>
          <a:prstGeom prst="rect">
            <a:avLst/>
          </a:prstGeom>
        </p:spPr>
      </p:pic>
      <p:pic>
        <p:nvPicPr>
          <p:cNvPr id="8" name="Picture 7"/>
          <p:cNvPicPr>
            <a:picLocks noChangeAspect="1"/>
          </p:cNvPicPr>
          <p:nvPr/>
        </p:nvPicPr>
        <p:blipFill>
          <a:blip r:embed="rId9"/>
          <a:stretch>
            <a:fillRect/>
          </a:stretch>
        </p:blipFill>
        <p:spPr>
          <a:xfrm>
            <a:off x="7533178" y="5343459"/>
            <a:ext cx="1320800" cy="1270000"/>
          </a:xfrm>
          <a:prstGeom prst="rect">
            <a:avLst/>
          </a:prstGeom>
        </p:spPr>
      </p:pic>
      <p:cxnSp>
        <p:nvCxnSpPr>
          <p:cNvPr id="15" name="Straight Arrow Connector 14"/>
          <p:cNvCxnSpPr/>
          <p:nvPr/>
        </p:nvCxnSpPr>
        <p:spPr>
          <a:xfrm>
            <a:off x="5817561" y="1753650"/>
            <a:ext cx="11689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701134" y="3706264"/>
            <a:ext cx="11689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109374" y="5822356"/>
            <a:ext cx="584462" cy="4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71711" y="5822354"/>
            <a:ext cx="54782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555401" y="1931838"/>
            <a:ext cx="403217" cy="4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551671" y="3838506"/>
            <a:ext cx="262917" cy="4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109376" y="5952566"/>
            <a:ext cx="584463" cy="4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3"/>
          </p:cNvCxnSpPr>
          <p:nvPr/>
        </p:nvCxnSpPr>
        <p:spPr>
          <a:xfrm flipH="1">
            <a:off x="7014638" y="5952069"/>
            <a:ext cx="672079" cy="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549767" y="2130108"/>
            <a:ext cx="1734656" cy="1200329"/>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Usually positively charged in proteins</a:t>
            </a:r>
          </a:p>
        </p:txBody>
      </p:sp>
      <p:sp>
        <p:nvSpPr>
          <p:cNvPr id="35" name="TextBox 34"/>
          <p:cNvSpPr txBox="1"/>
          <p:nvPr/>
        </p:nvSpPr>
        <p:spPr>
          <a:xfrm>
            <a:off x="9549767" y="5154335"/>
            <a:ext cx="1734656" cy="1200329"/>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Protonation depends on local environment</a:t>
            </a:r>
          </a:p>
        </p:txBody>
      </p:sp>
      <p:sp>
        <p:nvSpPr>
          <p:cNvPr id="37" name="Right Brace 36"/>
          <p:cNvSpPr/>
          <p:nvPr/>
        </p:nvSpPr>
        <p:spPr>
          <a:xfrm>
            <a:off x="8806885" y="851770"/>
            <a:ext cx="508142" cy="379507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1440302" y="1157735"/>
            <a:ext cx="995657" cy="830997"/>
          </a:xfrm>
          <a:prstGeom prst="rect">
            <a:avLst/>
          </a:prstGeom>
          <a:noFill/>
        </p:spPr>
        <p:txBody>
          <a:bodyPr wrap="none" rtlCol="0">
            <a:spAutoFit/>
          </a:bodyPr>
          <a:lstStyle/>
          <a:p>
            <a:r>
              <a:rPr lang="en-US" sz="2400" dirty="0" smtClean="0"/>
              <a:t>Lysine</a:t>
            </a:r>
          </a:p>
          <a:p>
            <a:r>
              <a:rPr lang="en-US" sz="2400" dirty="0" smtClean="0"/>
              <a:t>LYS / K</a:t>
            </a:r>
            <a:endParaRPr lang="en-US" sz="2400" dirty="0"/>
          </a:p>
        </p:txBody>
      </p:sp>
      <p:sp>
        <p:nvSpPr>
          <p:cNvPr id="27" name="TextBox 26"/>
          <p:cNvSpPr txBox="1"/>
          <p:nvPr/>
        </p:nvSpPr>
        <p:spPr>
          <a:xfrm>
            <a:off x="1323603" y="3059071"/>
            <a:ext cx="1229054" cy="830997"/>
          </a:xfrm>
          <a:prstGeom prst="rect">
            <a:avLst/>
          </a:prstGeom>
          <a:noFill/>
        </p:spPr>
        <p:txBody>
          <a:bodyPr wrap="none" rtlCol="0">
            <a:spAutoFit/>
          </a:bodyPr>
          <a:lstStyle/>
          <a:p>
            <a:r>
              <a:rPr lang="en-US" sz="2400" dirty="0" smtClean="0"/>
              <a:t>Arginine</a:t>
            </a:r>
          </a:p>
          <a:p>
            <a:r>
              <a:rPr lang="en-US" sz="2400" dirty="0" smtClean="0"/>
              <a:t>ARG / R</a:t>
            </a:r>
            <a:endParaRPr lang="en-US" sz="2400" dirty="0"/>
          </a:p>
        </p:txBody>
      </p:sp>
      <p:sp>
        <p:nvSpPr>
          <p:cNvPr id="29" name="TextBox 28"/>
          <p:cNvSpPr txBox="1"/>
          <p:nvPr/>
        </p:nvSpPr>
        <p:spPr>
          <a:xfrm>
            <a:off x="1295261" y="5063679"/>
            <a:ext cx="1285737" cy="830997"/>
          </a:xfrm>
          <a:prstGeom prst="rect">
            <a:avLst/>
          </a:prstGeom>
          <a:noFill/>
        </p:spPr>
        <p:txBody>
          <a:bodyPr wrap="none" rtlCol="0">
            <a:spAutoFit/>
          </a:bodyPr>
          <a:lstStyle/>
          <a:p>
            <a:r>
              <a:rPr lang="en-US" sz="2400" dirty="0" smtClean="0"/>
              <a:t>Histidine</a:t>
            </a:r>
          </a:p>
          <a:p>
            <a:r>
              <a:rPr lang="en-US" sz="2400" dirty="0" smtClean="0"/>
              <a:t>HIS / H</a:t>
            </a:r>
            <a:endParaRPr lang="en-US" sz="2400" dirty="0"/>
          </a:p>
        </p:txBody>
      </p:sp>
      <p:sp>
        <p:nvSpPr>
          <p:cNvPr id="9" name="TextBox 8"/>
          <p:cNvSpPr txBox="1"/>
          <p:nvPr/>
        </p:nvSpPr>
        <p:spPr>
          <a:xfrm>
            <a:off x="5862039" y="1294978"/>
            <a:ext cx="1163588" cy="369332"/>
          </a:xfrm>
          <a:prstGeom prst="rect">
            <a:avLst/>
          </a:prstGeom>
          <a:noFill/>
        </p:spPr>
        <p:txBody>
          <a:bodyPr wrap="none" rtlCol="0">
            <a:spAutoFit/>
          </a:bodyPr>
          <a:lstStyle/>
          <a:p>
            <a:r>
              <a:rPr lang="en-US" dirty="0" err="1" smtClean="0"/>
              <a:t>pKa</a:t>
            </a:r>
            <a:r>
              <a:rPr lang="en-US" dirty="0" smtClean="0"/>
              <a:t> ~ 10.5</a:t>
            </a:r>
            <a:endParaRPr lang="en-US" dirty="0"/>
          </a:p>
        </p:txBody>
      </p:sp>
      <p:sp>
        <p:nvSpPr>
          <p:cNvPr id="31" name="TextBox 30"/>
          <p:cNvSpPr txBox="1"/>
          <p:nvPr/>
        </p:nvSpPr>
        <p:spPr>
          <a:xfrm>
            <a:off x="5660455" y="3247591"/>
            <a:ext cx="988860" cy="369332"/>
          </a:xfrm>
          <a:prstGeom prst="rect">
            <a:avLst/>
          </a:prstGeom>
          <a:noFill/>
        </p:spPr>
        <p:txBody>
          <a:bodyPr wrap="none" rtlCol="0">
            <a:spAutoFit/>
          </a:bodyPr>
          <a:lstStyle/>
          <a:p>
            <a:r>
              <a:rPr lang="en-US" dirty="0" err="1" smtClean="0"/>
              <a:t>pKa</a:t>
            </a:r>
            <a:r>
              <a:rPr lang="en-US" dirty="0" smtClean="0"/>
              <a:t> ~ 12</a:t>
            </a:r>
            <a:endParaRPr lang="en-US" dirty="0"/>
          </a:p>
        </p:txBody>
      </p:sp>
      <p:sp>
        <p:nvSpPr>
          <p:cNvPr id="33" name="TextBox 32"/>
          <p:cNvSpPr txBox="1"/>
          <p:nvPr/>
        </p:nvSpPr>
        <p:spPr>
          <a:xfrm>
            <a:off x="7030935" y="5215462"/>
            <a:ext cx="871842" cy="369332"/>
          </a:xfrm>
          <a:prstGeom prst="rect">
            <a:avLst/>
          </a:prstGeom>
          <a:noFill/>
        </p:spPr>
        <p:txBody>
          <a:bodyPr wrap="none" rtlCol="0">
            <a:spAutoFit/>
          </a:bodyPr>
          <a:lstStyle/>
          <a:p>
            <a:r>
              <a:rPr lang="en-US" dirty="0" err="1" smtClean="0"/>
              <a:t>pKa</a:t>
            </a:r>
            <a:r>
              <a:rPr lang="en-US" dirty="0" smtClean="0"/>
              <a:t> ~ 6</a:t>
            </a:r>
            <a:endParaRPr lang="en-US" dirty="0"/>
          </a:p>
        </p:txBody>
      </p:sp>
    </p:spTree>
    <p:extLst>
      <p:ext uri="{BB962C8B-B14F-4D97-AF65-F5344CB8AC3E}">
        <p14:creationId xmlns:p14="http://schemas.microsoft.com/office/powerpoint/2010/main" val="1857433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14</a:t>
            </a:fld>
            <a:endParaRPr lang="uk-UA"/>
          </a:p>
        </p:txBody>
      </p:sp>
      <p:sp>
        <p:nvSpPr>
          <p:cNvPr id="10" name="TextBox 9"/>
          <p:cNvSpPr txBox="1"/>
          <p:nvPr/>
        </p:nvSpPr>
        <p:spPr>
          <a:xfrm>
            <a:off x="4096879" y="207055"/>
            <a:ext cx="3334567" cy="584775"/>
          </a:xfrm>
          <a:prstGeom prst="rect">
            <a:avLst/>
          </a:prstGeom>
          <a:noFill/>
        </p:spPr>
        <p:txBody>
          <a:bodyPr wrap="none" rtlCol="0">
            <a:spAutoFit/>
          </a:bodyPr>
          <a:lstStyle/>
          <a:p>
            <a:r>
              <a:rPr lang="en-US" sz="3200" dirty="0"/>
              <a:t>Acidic Amino Acids</a:t>
            </a:r>
          </a:p>
        </p:txBody>
      </p:sp>
      <p:pic>
        <p:nvPicPr>
          <p:cNvPr id="15" name="Picture 14"/>
          <p:cNvPicPr>
            <a:picLocks noChangeAspect="1"/>
          </p:cNvPicPr>
          <p:nvPr/>
        </p:nvPicPr>
        <p:blipFill>
          <a:blip r:embed="rId3"/>
          <a:stretch>
            <a:fillRect/>
          </a:stretch>
        </p:blipFill>
        <p:spPr>
          <a:xfrm>
            <a:off x="3597552" y="1371602"/>
            <a:ext cx="1557549" cy="1660245"/>
          </a:xfrm>
          <a:prstGeom prst="rect">
            <a:avLst/>
          </a:prstGeom>
        </p:spPr>
      </p:pic>
      <p:pic>
        <p:nvPicPr>
          <p:cNvPr id="16" name="Picture 15"/>
          <p:cNvPicPr>
            <a:picLocks noChangeAspect="1"/>
          </p:cNvPicPr>
          <p:nvPr/>
        </p:nvPicPr>
        <p:blipFill>
          <a:blip r:embed="rId4"/>
          <a:stretch>
            <a:fillRect/>
          </a:stretch>
        </p:blipFill>
        <p:spPr>
          <a:xfrm>
            <a:off x="3687669" y="3401179"/>
            <a:ext cx="1425489" cy="1676125"/>
          </a:xfrm>
          <a:prstGeom prst="rect">
            <a:avLst/>
          </a:prstGeom>
        </p:spPr>
      </p:pic>
      <p:pic>
        <p:nvPicPr>
          <p:cNvPr id="5" name="Picture 4"/>
          <p:cNvPicPr>
            <a:picLocks noChangeAspect="1"/>
          </p:cNvPicPr>
          <p:nvPr/>
        </p:nvPicPr>
        <p:blipFill>
          <a:blip r:embed="rId5"/>
          <a:stretch>
            <a:fillRect/>
          </a:stretch>
        </p:blipFill>
        <p:spPr>
          <a:xfrm>
            <a:off x="7413370" y="1301187"/>
            <a:ext cx="1457024" cy="1553092"/>
          </a:xfrm>
          <a:prstGeom prst="rect">
            <a:avLst/>
          </a:prstGeom>
        </p:spPr>
      </p:pic>
      <p:pic>
        <p:nvPicPr>
          <p:cNvPr id="6" name="Picture 5"/>
          <p:cNvPicPr>
            <a:picLocks noChangeAspect="1"/>
          </p:cNvPicPr>
          <p:nvPr/>
        </p:nvPicPr>
        <p:blipFill>
          <a:blip r:embed="rId6"/>
          <a:stretch>
            <a:fillRect/>
          </a:stretch>
        </p:blipFill>
        <p:spPr>
          <a:xfrm>
            <a:off x="7396297" y="3326768"/>
            <a:ext cx="1488774" cy="1750536"/>
          </a:xfrm>
          <a:prstGeom prst="rect">
            <a:avLst/>
          </a:prstGeom>
        </p:spPr>
      </p:pic>
      <p:cxnSp>
        <p:nvCxnSpPr>
          <p:cNvPr id="17" name="Straight Arrow Connector 16"/>
          <p:cNvCxnSpPr/>
          <p:nvPr/>
        </p:nvCxnSpPr>
        <p:spPr>
          <a:xfrm>
            <a:off x="5695110" y="2121779"/>
            <a:ext cx="11689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432950" y="2299967"/>
            <a:ext cx="403217" cy="4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764163" y="4145788"/>
            <a:ext cx="11689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348622" y="4323975"/>
            <a:ext cx="556598" cy="4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50062" y="5570596"/>
            <a:ext cx="2805626"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t>Usually negatively charged </a:t>
            </a:r>
            <a:r>
              <a:rPr lang="en-US" dirty="0"/>
              <a:t>in proteins</a:t>
            </a:r>
          </a:p>
        </p:txBody>
      </p:sp>
      <p:sp>
        <p:nvSpPr>
          <p:cNvPr id="22" name="TextBox 21"/>
          <p:cNvSpPr txBox="1"/>
          <p:nvPr/>
        </p:nvSpPr>
        <p:spPr>
          <a:xfrm>
            <a:off x="923985" y="2077733"/>
            <a:ext cx="1811714" cy="830997"/>
          </a:xfrm>
          <a:prstGeom prst="rect">
            <a:avLst/>
          </a:prstGeom>
          <a:noFill/>
        </p:spPr>
        <p:txBody>
          <a:bodyPr wrap="none" rtlCol="0">
            <a:spAutoFit/>
          </a:bodyPr>
          <a:lstStyle/>
          <a:p>
            <a:r>
              <a:rPr lang="en-US" sz="2400" dirty="0" smtClean="0"/>
              <a:t>Aspartic Acid</a:t>
            </a:r>
          </a:p>
          <a:p>
            <a:r>
              <a:rPr lang="en-US" sz="2400" dirty="0" smtClean="0"/>
              <a:t>ASP / D</a:t>
            </a:r>
            <a:endParaRPr lang="en-US" sz="2400" dirty="0"/>
          </a:p>
        </p:txBody>
      </p:sp>
      <p:sp>
        <p:nvSpPr>
          <p:cNvPr id="23" name="TextBox 22"/>
          <p:cNvSpPr txBox="1"/>
          <p:nvPr/>
        </p:nvSpPr>
        <p:spPr>
          <a:xfrm>
            <a:off x="1157253" y="4334467"/>
            <a:ext cx="1912190" cy="830997"/>
          </a:xfrm>
          <a:prstGeom prst="rect">
            <a:avLst/>
          </a:prstGeom>
          <a:noFill/>
        </p:spPr>
        <p:txBody>
          <a:bodyPr wrap="none" rtlCol="0">
            <a:spAutoFit/>
          </a:bodyPr>
          <a:lstStyle/>
          <a:p>
            <a:r>
              <a:rPr lang="en-US" sz="2400" dirty="0" smtClean="0"/>
              <a:t>Glutamic Acid</a:t>
            </a:r>
          </a:p>
          <a:p>
            <a:r>
              <a:rPr lang="en-US" sz="2400" dirty="0" smtClean="0"/>
              <a:t>GLU / E</a:t>
            </a:r>
            <a:endParaRPr lang="en-US" sz="2400" dirty="0"/>
          </a:p>
        </p:txBody>
      </p:sp>
      <p:sp>
        <p:nvSpPr>
          <p:cNvPr id="7" name="TextBox 6"/>
          <p:cNvSpPr txBox="1"/>
          <p:nvPr/>
        </p:nvSpPr>
        <p:spPr>
          <a:xfrm>
            <a:off x="6016954" y="1668379"/>
            <a:ext cx="871842" cy="369332"/>
          </a:xfrm>
          <a:prstGeom prst="rect">
            <a:avLst/>
          </a:prstGeom>
          <a:noFill/>
        </p:spPr>
        <p:txBody>
          <a:bodyPr wrap="none" rtlCol="0">
            <a:spAutoFit/>
          </a:bodyPr>
          <a:lstStyle/>
          <a:p>
            <a:r>
              <a:rPr lang="en-US" dirty="0" err="1" smtClean="0"/>
              <a:t>pKa</a:t>
            </a:r>
            <a:r>
              <a:rPr lang="en-US" dirty="0" smtClean="0"/>
              <a:t> ~ 4</a:t>
            </a:r>
            <a:endParaRPr lang="en-US" dirty="0"/>
          </a:p>
        </p:txBody>
      </p:sp>
      <p:sp>
        <p:nvSpPr>
          <p:cNvPr id="24" name="TextBox 23"/>
          <p:cNvSpPr txBox="1"/>
          <p:nvPr/>
        </p:nvSpPr>
        <p:spPr>
          <a:xfrm>
            <a:off x="5880420" y="3597774"/>
            <a:ext cx="1046569" cy="369332"/>
          </a:xfrm>
          <a:prstGeom prst="rect">
            <a:avLst/>
          </a:prstGeom>
          <a:noFill/>
        </p:spPr>
        <p:txBody>
          <a:bodyPr wrap="none" rtlCol="0">
            <a:spAutoFit/>
          </a:bodyPr>
          <a:lstStyle/>
          <a:p>
            <a:r>
              <a:rPr lang="en-US" dirty="0" err="1" smtClean="0"/>
              <a:t>pKa</a:t>
            </a:r>
            <a:r>
              <a:rPr lang="en-US" dirty="0" smtClean="0"/>
              <a:t> ~ 4.5</a:t>
            </a:r>
            <a:endParaRPr lang="en-US" dirty="0"/>
          </a:p>
        </p:txBody>
      </p:sp>
    </p:spTree>
    <p:extLst>
      <p:ext uri="{BB962C8B-B14F-4D97-AF65-F5344CB8AC3E}">
        <p14:creationId xmlns:p14="http://schemas.microsoft.com/office/powerpoint/2010/main" val="1242503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15</a:t>
            </a:fld>
            <a:endParaRPr lang="uk-UA"/>
          </a:p>
        </p:txBody>
      </p:sp>
      <p:sp>
        <p:nvSpPr>
          <p:cNvPr id="10" name="TextBox 9"/>
          <p:cNvSpPr txBox="1"/>
          <p:nvPr/>
        </p:nvSpPr>
        <p:spPr>
          <a:xfrm>
            <a:off x="2627871" y="144580"/>
            <a:ext cx="3514104" cy="584775"/>
          </a:xfrm>
          <a:prstGeom prst="rect">
            <a:avLst/>
          </a:prstGeom>
          <a:noFill/>
        </p:spPr>
        <p:txBody>
          <a:bodyPr wrap="none" rtlCol="0">
            <a:spAutoFit/>
          </a:bodyPr>
          <a:lstStyle/>
          <a:p>
            <a:r>
              <a:rPr lang="en-US" sz="3200" dirty="0"/>
              <a:t>Special Amino Acids</a:t>
            </a:r>
          </a:p>
        </p:txBody>
      </p:sp>
      <p:pic>
        <p:nvPicPr>
          <p:cNvPr id="9" name="Picture 8"/>
          <p:cNvPicPr>
            <a:picLocks noChangeAspect="1"/>
          </p:cNvPicPr>
          <p:nvPr/>
        </p:nvPicPr>
        <p:blipFill>
          <a:blip r:embed="rId3"/>
          <a:stretch>
            <a:fillRect/>
          </a:stretch>
        </p:blipFill>
        <p:spPr>
          <a:xfrm>
            <a:off x="4451926" y="1513692"/>
            <a:ext cx="1335616" cy="1130136"/>
          </a:xfrm>
          <a:prstGeom prst="rect">
            <a:avLst/>
          </a:prstGeom>
        </p:spPr>
      </p:pic>
      <p:pic>
        <p:nvPicPr>
          <p:cNvPr id="12" name="Picture 11"/>
          <p:cNvPicPr>
            <a:picLocks noChangeAspect="1"/>
          </p:cNvPicPr>
          <p:nvPr/>
        </p:nvPicPr>
        <p:blipFill>
          <a:blip r:embed="rId4"/>
          <a:stretch>
            <a:fillRect/>
          </a:stretch>
        </p:blipFill>
        <p:spPr>
          <a:xfrm>
            <a:off x="4400650" y="3422435"/>
            <a:ext cx="1383270" cy="952919"/>
          </a:xfrm>
          <a:prstGeom prst="rect">
            <a:avLst/>
          </a:prstGeom>
        </p:spPr>
      </p:pic>
      <p:pic>
        <p:nvPicPr>
          <p:cNvPr id="13" name="Picture 12"/>
          <p:cNvPicPr>
            <a:picLocks noChangeAspect="1"/>
          </p:cNvPicPr>
          <p:nvPr/>
        </p:nvPicPr>
        <p:blipFill>
          <a:blip r:embed="rId5"/>
          <a:stretch>
            <a:fillRect/>
          </a:stretch>
        </p:blipFill>
        <p:spPr>
          <a:xfrm>
            <a:off x="3943942" y="5109581"/>
            <a:ext cx="1611713" cy="832423"/>
          </a:xfrm>
          <a:prstGeom prst="rect">
            <a:avLst/>
          </a:prstGeom>
        </p:spPr>
      </p:pic>
      <p:pic>
        <p:nvPicPr>
          <p:cNvPr id="14" name="Picture 13"/>
          <p:cNvPicPr>
            <a:picLocks noChangeAspect="1"/>
          </p:cNvPicPr>
          <p:nvPr/>
        </p:nvPicPr>
        <p:blipFill>
          <a:blip r:embed="rId6"/>
          <a:stretch>
            <a:fillRect/>
          </a:stretch>
        </p:blipFill>
        <p:spPr>
          <a:xfrm>
            <a:off x="6748482" y="1581322"/>
            <a:ext cx="1333634" cy="1128460"/>
          </a:xfrm>
          <a:prstGeom prst="rect">
            <a:avLst/>
          </a:prstGeom>
        </p:spPr>
      </p:pic>
      <p:pic>
        <p:nvPicPr>
          <p:cNvPr id="17" name="Picture 16"/>
          <p:cNvPicPr>
            <a:picLocks noChangeAspect="1"/>
          </p:cNvPicPr>
          <p:nvPr/>
        </p:nvPicPr>
        <p:blipFill>
          <a:blip r:embed="rId7"/>
          <a:stretch>
            <a:fillRect/>
          </a:stretch>
        </p:blipFill>
        <p:spPr>
          <a:xfrm>
            <a:off x="10127052" y="766971"/>
            <a:ext cx="1604348" cy="2229050"/>
          </a:xfrm>
          <a:prstGeom prst="rect">
            <a:avLst/>
          </a:prstGeom>
        </p:spPr>
      </p:pic>
      <p:sp>
        <p:nvSpPr>
          <p:cNvPr id="5" name="TextBox 4"/>
          <p:cNvSpPr txBox="1"/>
          <p:nvPr/>
        </p:nvSpPr>
        <p:spPr>
          <a:xfrm>
            <a:off x="4786538" y="1003463"/>
            <a:ext cx="646331" cy="369332"/>
          </a:xfrm>
          <a:prstGeom prst="rect">
            <a:avLst/>
          </a:prstGeom>
          <a:noFill/>
        </p:spPr>
        <p:txBody>
          <a:bodyPr wrap="none" rtlCol="0">
            <a:spAutoFit/>
          </a:bodyPr>
          <a:lstStyle/>
          <a:p>
            <a:r>
              <a:rPr lang="en-US"/>
              <a:t>Thiol</a:t>
            </a:r>
            <a:endParaRPr lang="en-US" dirty="0"/>
          </a:p>
        </p:txBody>
      </p:sp>
      <p:sp>
        <p:nvSpPr>
          <p:cNvPr id="18" name="TextBox 17"/>
          <p:cNvSpPr txBox="1"/>
          <p:nvPr/>
        </p:nvSpPr>
        <p:spPr>
          <a:xfrm>
            <a:off x="7137177" y="1016955"/>
            <a:ext cx="944939" cy="369332"/>
          </a:xfrm>
          <a:prstGeom prst="rect">
            <a:avLst/>
          </a:prstGeom>
          <a:noFill/>
        </p:spPr>
        <p:txBody>
          <a:bodyPr wrap="none" rtlCol="0">
            <a:spAutoFit/>
          </a:bodyPr>
          <a:lstStyle/>
          <a:p>
            <a:r>
              <a:rPr lang="en-US" dirty="0" err="1"/>
              <a:t>Thiolate</a:t>
            </a:r>
            <a:endParaRPr lang="en-US" dirty="0"/>
          </a:p>
        </p:txBody>
      </p:sp>
      <p:sp>
        <p:nvSpPr>
          <p:cNvPr id="19" name="TextBox 18"/>
          <p:cNvSpPr txBox="1"/>
          <p:nvPr/>
        </p:nvSpPr>
        <p:spPr>
          <a:xfrm>
            <a:off x="9673818" y="190710"/>
            <a:ext cx="2510816" cy="369332"/>
          </a:xfrm>
          <a:prstGeom prst="rect">
            <a:avLst/>
          </a:prstGeom>
          <a:noFill/>
        </p:spPr>
        <p:txBody>
          <a:bodyPr wrap="none" rtlCol="0">
            <a:spAutoFit/>
          </a:bodyPr>
          <a:lstStyle/>
          <a:p>
            <a:r>
              <a:rPr lang="en-US" dirty="0"/>
              <a:t>Disulfide Bond (oxidized)</a:t>
            </a:r>
          </a:p>
        </p:txBody>
      </p:sp>
      <p:cxnSp>
        <p:nvCxnSpPr>
          <p:cNvPr id="8" name="Straight Arrow Connector 7"/>
          <p:cNvCxnSpPr/>
          <p:nvPr/>
        </p:nvCxnSpPr>
        <p:spPr>
          <a:xfrm>
            <a:off x="5884011" y="5412500"/>
            <a:ext cx="116492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141975" y="3793549"/>
            <a:ext cx="116492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79685" y="5089335"/>
            <a:ext cx="3531990"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No </a:t>
            </a:r>
            <a:r>
              <a:rPr lang="en-US" dirty="0" err="1"/>
              <a:t>sidechain</a:t>
            </a:r>
            <a:endParaRPr lang="en-US" dirty="0"/>
          </a:p>
          <a:p>
            <a:r>
              <a:rPr lang="en-US" dirty="0"/>
              <a:t>High conformational flexibility</a:t>
            </a:r>
          </a:p>
        </p:txBody>
      </p:sp>
      <p:sp>
        <p:nvSpPr>
          <p:cNvPr id="23" name="TextBox 22"/>
          <p:cNvSpPr txBox="1"/>
          <p:nvPr/>
        </p:nvSpPr>
        <p:spPr>
          <a:xfrm>
            <a:off x="7579685" y="3492972"/>
            <a:ext cx="3531990"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No H-donor in peptide chain</a:t>
            </a:r>
          </a:p>
          <a:p>
            <a:r>
              <a:rPr lang="en-US" dirty="0"/>
              <a:t>Restricted conformational flexibility</a:t>
            </a:r>
          </a:p>
        </p:txBody>
      </p:sp>
      <p:sp>
        <p:nvSpPr>
          <p:cNvPr id="24" name="TextBox 23"/>
          <p:cNvSpPr txBox="1"/>
          <p:nvPr/>
        </p:nvSpPr>
        <p:spPr>
          <a:xfrm>
            <a:off x="1619286" y="1386287"/>
            <a:ext cx="1241430" cy="830997"/>
          </a:xfrm>
          <a:prstGeom prst="rect">
            <a:avLst/>
          </a:prstGeom>
          <a:noFill/>
        </p:spPr>
        <p:txBody>
          <a:bodyPr wrap="none" rtlCol="0">
            <a:spAutoFit/>
          </a:bodyPr>
          <a:lstStyle/>
          <a:p>
            <a:r>
              <a:rPr lang="en-US" sz="2400" dirty="0" smtClean="0"/>
              <a:t>Cysteine</a:t>
            </a:r>
          </a:p>
          <a:p>
            <a:r>
              <a:rPr lang="en-US" sz="2400" dirty="0" smtClean="0"/>
              <a:t>CYS / C</a:t>
            </a:r>
            <a:endParaRPr lang="en-US" sz="2400" dirty="0"/>
          </a:p>
        </p:txBody>
      </p:sp>
      <p:sp>
        <p:nvSpPr>
          <p:cNvPr id="25" name="TextBox 24"/>
          <p:cNvSpPr txBox="1"/>
          <p:nvPr/>
        </p:nvSpPr>
        <p:spPr>
          <a:xfrm>
            <a:off x="5972585" y="1513692"/>
            <a:ext cx="871842" cy="369332"/>
          </a:xfrm>
          <a:prstGeom prst="rect">
            <a:avLst/>
          </a:prstGeom>
          <a:noFill/>
        </p:spPr>
        <p:txBody>
          <a:bodyPr wrap="none" rtlCol="0">
            <a:spAutoFit/>
          </a:bodyPr>
          <a:lstStyle/>
          <a:p>
            <a:r>
              <a:rPr lang="en-US" dirty="0" err="1" smtClean="0"/>
              <a:t>pKa</a:t>
            </a:r>
            <a:r>
              <a:rPr lang="en-US" dirty="0" smtClean="0"/>
              <a:t> ~ 8</a:t>
            </a:r>
            <a:endParaRPr lang="en-US" dirty="0"/>
          </a:p>
        </p:txBody>
      </p:sp>
      <p:sp>
        <p:nvSpPr>
          <p:cNvPr id="26" name="TextBox 25"/>
          <p:cNvSpPr txBox="1"/>
          <p:nvPr/>
        </p:nvSpPr>
        <p:spPr>
          <a:xfrm>
            <a:off x="1617294" y="3383680"/>
            <a:ext cx="1126077" cy="830997"/>
          </a:xfrm>
          <a:prstGeom prst="rect">
            <a:avLst/>
          </a:prstGeom>
          <a:noFill/>
        </p:spPr>
        <p:txBody>
          <a:bodyPr wrap="none" rtlCol="0">
            <a:spAutoFit/>
          </a:bodyPr>
          <a:lstStyle/>
          <a:p>
            <a:r>
              <a:rPr lang="en-US" sz="2400" dirty="0" smtClean="0"/>
              <a:t>Proline</a:t>
            </a:r>
          </a:p>
          <a:p>
            <a:r>
              <a:rPr lang="en-US" sz="2400" dirty="0" smtClean="0"/>
              <a:t>PRO / P</a:t>
            </a:r>
            <a:endParaRPr lang="en-US" sz="2400" dirty="0"/>
          </a:p>
        </p:txBody>
      </p:sp>
      <p:sp>
        <p:nvSpPr>
          <p:cNvPr id="27" name="TextBox 26"/>
          <p:cNvSpPr txBox="1"/>
          <p:nvPr/>
        </p:nvSpPr>
        <p:spPr>
          <a:xfrm>
            <a:off x="1643038" y="4958245"/>
            <a:ext cx="1101071" cy="830997"/>
          </a:xfrm>
          <a:prstGeom prst="rect">
            <a:avLst/>
          </a:prstGeom>
          <a:noFill/>
        </p:spPr>
        <p:txBody>
          <a:bodyPr wrap="none" rtlCol="0">
            <a:spAutoFit/>
          </a:bodyPr>
          <a:lstStyle/>
          <a:p>
            <a:r>
              <a:rPr lang="en-US" sz="2400" dirty="0" smtClean="0"/>
              <a:t>Glycine</a:t>
            </a:r>
          </a:p>
          <a:p>
            <a:r>
              <a:rPr lang="en-US" sz="2400" dirty="0" smtClean="0"/>
              <a:t>GLY / G</a:t>
            </a:r>
            <a:endParaRPr lang="en-US" sz="2400" dirty="0"/>
          </a:p>
        </p:txBody>
      </p:sp>
      <p:cxnSp>
        <p:nvCxnSpPr>
          <p:cNvPr id="28" name="Straight Arrow Connector 27"/>
          <p:cNvCxnSpPr/>
          <p:nvPr/>
        </p:nvCxnSpPr>
        <p:spPr>
          <a:xfrm>
            <a:off x="6068300" y="1991412"/>
            <a:ext cx="487374" cy="89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068302" y="2121622"/>
            <a:ext cx="584463" cy="4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401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p:cNvSpPr/>
          <p:nvPr/>
        </p:nvSpPr>
        <p:spPr>
          <a:xfrm>
            <a:off x="1930096" y="4622469"/>
            <a:ext cx="2731266" cy="2028853"/>
          </a:xfrm>
          <a:custGeom>
            <a:avLst/>
            <a:gdLst>
              <a:gd name="connsiteX0" fmla="*/ 2718147 w 2731266"/>
              <a:gd name="connsiteY0" fmla="*/ 1001718 h 2028853"/>
              <a:gd name="connsiteX1" fmla="*/ 2718147 w 2731266"/>
              <a:gd name="connsiteY1" fmla="*/ 1001718 h 2028853"/>
              <a:gd name="connsiteX2" fmla="*/ 2718147 w 2731266"/>
              <a:gd name="connsiteY2" fmla="*/ 788776 h 2028853"/>
              <a:gd name="connsiteX3" fmla="*/ 2555309 w 2731266"/>
              <a:gd name="connsiteY3" fmla="*/ 588359 h 2028853"/>
              <a:gd name="connsiteX4" fmla="*/ 2467627 w 2731266"/>
              <a:gd name="connsiteY4" fmla="*/ 463099 h 2028853"/>
              <a:gd name="connsiteX5" fmla="*/ 2442575 w 2731266"/>
              <a:gd name="connsiteY5" fmla="*/ 400469 h 2028853"/>
              <a:gd name="connsiteX6" fmla="*/ 2367419 w 2731266"/>
              <a:gd name="connsiteY6" fmla="*/ 325313 h 2028853"/>
              <a:gd name="connsiteX7" fmla="*/ 2329841 w 2731266"/>
              <a:gd name="connsiteY7" fmla="*/ 275209 h 2028853"/>
              <a:gd name="connsiteX8" fmla="*/ 2104372 w 2731266"/>
              <a:gd name="connsiteY8" fmla="*/ 162474 h 2028853"/>
              <a:gd name="connsiteX9" fmla="*/ 1929008 w 2731266"/>
              <a:gd name="connsiteY9" fmla="*/ 137422 h 2028853"/>
              <a:gd name="connsiteX10" fmla="*/ 1778695 w 2731266"/>
              <a:gd name="connsiteY10" fmla="*/ 87318 h 2028853"/>
              <a:gd name="connsiteX11" fmla="*/ 1691013 w 2731266"/>
              <a:gd name="connsiteY11" fmla="*/ 74792 h 2028853"/>
              <a:gd name="connsiteX12" fmla="*/ 250520 w 2731266"/>
              <a:gd name="connsiteY12" fmla="*/ 137422 h 2028853"/>
              <a:gd name="connsiteX13" fmla="*/ 200416 w 2731266"/>
              <a:gd name="connsiteY13" fmla="*/ 175000 h 2028853"/>
              <a:gd name="connsiteX14" fmla="*/ 100208 w 2731266"/>
              <a:gd name="connsiteY14" fmla="*/ 262683 h 2028853"/>
              <a:gd name="connsiteX15" fmla="*/ 50104 w 2731266"/>
              <a:gd name="connsiteY15" fmla="*/ 362891 h 2028853"/>
              <a:gd name="connsiteX16" fmla="*/ 0 w 2731266"/>
              <a:gd name="connsiteY16" fmla="*/ 1227187 h 2028853"/>
              <a:gd name="connsiteX17" fmla="*/ 12526 w 2731266"/>
              <a:gd name="connsiteY17" fmla="*/ 1364973 h 2028853"/>
              <a:gd name="connsiteX18" fmla="*/ 25052 w 2731266"/>
              <a:gd name="connsiteY18" fmla="*/ 1415077 h 2028853"/>
              <a:gd name="connsiteX19" fmla="*/ 37578 w 2731266"/>
              <a:gd name="connsiteY19" fmla="*/ 1452655 h 2028853"/>
              <a:gd name="connsiteX20" fmla="*/ 137786 w 2731266"/>
              <a:gd name="connsiteY20" fmla="*/ 1590442 h 2028853"/>
              <a:gd name="connsiteX21" fmla="*/ 225468 w 2731266"/>
              <a:gd name="connsiteY21" fmla="*/ 1640546 h 2028853"/>
              <a:gd name="connsiteX22" fmla="*/ 263046 w 2731266"/>
              <a:gd name="connsiteY22" fmla="*/ 1665598 h 2028853"/>
              <a:gd name="connsiteX23" fmla="*/ 350728 w 2731266"/>
              <a:gd name="connsiteY23" fmla="*/ 1740754 h 2028853"/>
              <a:gd name="connsiteX24" fmla="*/ 425884 w 2731266"/>
              <a:gd name="connsiteY24" fmla="*/ 1765806 h 2028853"/>
              <a:gd name="connsiteX25" fmla="*/ 450937 w 2731266"/>
              <a:gd name="connsiteY25" fmla="*/ 1790858 h 2028853"/>
              <a:gd name="connsiteX26" fmla="*/ 563671 w 2731266"/>
              <a:gd name="connsiteY26" fmla="*/ 1866014 h 2028853"/>
              <a:gd name="connsiteX27" fmla="*/ 651353 w 2731266"/>
              <a:gd name="connsiteY27" fmla="*/ 1953696 h 2028853"/>
              <a:gd name="connsiteX28" fmla="*/ 688931 w 2731266"/>
              <a:gd name="connsiteY28" fmla="*/ 1991274 h 2028853"/>
              <a:gd name="connsiteX29" fmla="*/ 977030 w 2731266"/>
              <a:gd name="connsiteY29" fmla="*/ 2028853 h 2028853"/>
              <a:gd name="connsiteX30" fmla="*/ 1528175 w 2731266"/>
              <a:gd name="connsiteY30" fmla="*/ 1978748 h 2028853"/>
              <a:gd name="connsiteX31" fmla="*/ 1665961 w 2731266"/>
              <a:gd name="connsiteY31" fmla="*/ 1953696 h 2028853"/>
              <a:gd name="connsiteX32" fmla="*/ 1728591 w 2731266"/>
              <a:gd name="connsiteY32" fmla="*/ 1903592 h 2028853"/>
              <a:gd name="connsiteX33" fmla="*/ 1828800 w 2731266"/>
              <a:gd name="connsiteY33" fmla="*/ 1815910 h 2028853"/>
              <a:gd name="connsiteX34" fmla="*/ 1941534 w 2731266"/>
              <a:gd name="connsiteY34" fmla="*/ 1753280 h 2028853"/>
              <a:gd name="connsiteX35" fmla="*/ 2029216 w 2731266"/>
              <a:gd name="connsiteY35" fmla="*/ 1665598 h 2028853"/>
              <a:gd name="connsiteX36" fmla="*/ 2091846 w 2731266"/>
              <a:gd name="connsiteY36" fmla="*/ 1615494 h 2028853"/>
              <a:gd name="connsiteX37" fmla="*/ 2167002 w 2731266"/>
              <a:gd name="connsiteY37" fmla="*/ 1552864 h 2028853"/>
              <a:gd name="connsiteX38" fmla="*/ 2267211 w 2731266"/>
              <a:gd name="connsiteY38" fmla="*/ 1452655 h 2028853"/>
              <a:gd name="connsiteX39" fmla="*/ 2304789 w 2731266"/>
              <a:gd name="connsiteY39" fmla="*/ 1390025 h 2028853"/>
              <a:gd name="connsiteX40" fmla="*/ 2367419 w 2731266"/>
              <a:gd name="connsiteY40" fmla="*/ 1339921 h 2028853"/>
              <a:gd name="connsiteX41" fmla="*/ 2404997 w 2731266"/>
              <a:gd name="connsiteY41" fmla="*/ 1302343 h 2028853"/>
              <a:gd name="connsiteX42" fmla="*/ 2442575 w 2731266"/>
              <a:gd name="connsiteY42" fmla="*/ 1277291 h 2028853"/>
              <a:gd name="connsiteX43" fmla="*/ 2530257 w 2731266"/>
              <a:gd name="connsiteY43" fmla="*/ 1189609 h 2028853"/>
              <a:gd name="connsiteX44" fmla="*/ 2617939 w 2731266"/>
              <a:gd name="connsiteY44" fmla="*/ 1139505 h 2028853"/>
              <a:gd name="connsiteX45" fmla="*/ 2655517 w 2731266"/>
              <a:gd name="connsiteY45" fmla="*/ 1126979 h 2028853"/>
              <a:gd name="connsiteX46" fmla="*/ 2680569 w 2731266"/>
              <a:gd name="connsiteY46" fmla="*/ 1089400 h 2028853"/>
              <a:gd name="connsiteX47" fmla="*/ 2718147 w 2731266"/>
              <a:gd name="connsiteY47" fmla="*/ 964140 h 2028853"/>
              <a:gd name="connsiteX48" fmla="*/ 2718147 w 2731266"/>
              <a:gd name="connsiteY48" fmla="*/ 1001718 h 202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31266" h="2028853">
                <a:moveTo>
                  <a:pt x="2718147" y="1001718"/>
                </a:moveTo>
                <a:lnTo>
                  <a:pt x="2718147" y="1001718"/>
                </a:lnTo>
                <a:cubicBezTo>
                  <a:pt x="2724436" y="945122"/>
                  <a:pt x="2744228" y="846733"/>
                  <a:pt x="2718147" y="788776"/>
                </a:cubicBezTo>
                <a:cubicBezTo>
                  <a:pt x="2630672" y="594389"/>
                  <a:pt x="2652723" y="685774"/>
                  <a:pt x="2555309" y="588359"/>
                </a:cubicBezTo>
                <a:cubicBezTo>
                  <a:pt x="2540544" y="573594"/>
                  <a:pt x="2470355" y="469920"/>
                  <a:pt x="2467627" y="463099"/>
                </a:cubicBezTo>
                <a:cubicBezTo>
                  <a:pt x="2459276" y="442222"/>
                  <a:pt x="2455800" y="418653"/>
                  <a:pt x="2442575" y="400469"/>
                </a:cubicBezTo>
                <a:cubicBezTo>
                  <a:pt x="2421737" y="371816"/>
                  <a:pt x="2388676" y="353656"/>
                  <a:pt x="2367419" y="325313"/>
                </a:cubicBezTo>
                <a:cubicBezTo>
                  <a:pt x="2354893" y="308612"/>
                  <a:pt x="2345999" y="288429"/>
                  <a:pt x="2329841" y="275209"/>
                </a:cubicBezTo>
                <a:cubicBezTo>
                  <a:pt x="2286292" y="239578"/>
                  <a:pt x="2157984" y="169175"/>
                  <a:pt x="2104372" y="162474"/>
                </a:cubicBezTo>
                <a:cubicBezTo>
                  <a:pt x="2042795" y="154777"/>
                  <a:pt x="1989208" y="149462"/>
                  <a:pt x="1929008" y="137422"/>
                </a:cubicBezTo>
                <a:cubicBezTo>
                  <a:pt x="1816609" y="114942"/>
                  <a:pt x="1952394" y="133637"/>
                  <a:pt x="1778695" y="87318"/>
                </a:cubicBezTo>
                <a:cubicBezTo>
                  <a:pt x="1750168" y="79711"/>
                  <a:pt x="1720240" y="78967"/>
                  <a:pt x="1691013" y="74792"/>
                </a:cubicBezTo>
                <a:cubicBezTo>
                  <a:pt x="1174342" y="84186"/>
                  <a:pt x="660118" y="-135643"/>
                  <a:pt x="250520" y="137422"/>
                </a:cubicBezTo>
                <a:cubicBezTo>
                  <a:pt x="233150" y="149002"/>
                  <a:pt x="216127" y="161253"/>
                  <a:pt x="200416" y="175000"/>
                </a:cubicBezTo>
                <a:cubicBezTo>
                  <a:pt x="70684" y="288517"/>
                  <a:pt x="226541" y="167933"/>
                  <a:pt x="100208" y="262683"/>
                </a:cubicBezTo>
                <a:cubicBezTo>
                  <a:pt x="91615" y="277004"/>
                  <a:pt x="50925" y="334556"/>
                  <a:pt x="50104" y="362891"/>
                </a:cubicBezTo>
                <a:cubicBezTo>
                  <a:pt x="25279" y="1219352"/>
                  <a:pt x="233233" y="993954"/>
                  <a:pt x="0" y="1227187"/>
                </a:cubicBezTo>
                <a:cubicBezTo>
                  <a:pt x="4175" y="1273116"/>
                  <a:pt x="6431" y="1319259"/>
                  <a:pt x="12526" y="1364973"/>
                </a:cubicBezTo>
                <a:cubicBezTo>
                  <a:pt x="14801" y="1382037"/>
                  <a:pt x="20323" y="1398524"/>
                  <a:pt x="25052" y="1415077"/>
                </a:cubicBezTo>
                <a:cubicBezTo>
                  <a:pt x="28679" y="1427773"/>
                  <a:pt x="31673" y="1440845"/>
                  <a:pt x="37578" y="1452655"/>
                </a:cubicBezTo>
                <a:cubicBezTo>
                  <a:pt x="62136" y="1501771"/>
                  <a:pt x="99483" y="1552139"/>
                  <a:pt x="137786" y="1590442"/>
                </a:cubicBezTo>
                <a:cubicBezTo>
                  <a:pt x="158131" y="1610787"/>
                  <a:pt x="202545" y="1627447"/>
                  <a:pt x="225468" y="1640546"/>
                </a:cubicBezTo>
                <a:cubicBezTo>
                  <a:pt x="238539" y="1648015"/>
                  <a:pt x="250520" y="1657247"/>
                  <a:pt x="263046" y="1665598"/>
                </a:cubicBezTo>
                <a:cubicBezTo>
                  <a:pt x="295104" y="1713685"/>
                  <a:pt x="285699" y="1711195"/>
                  <a:pt x="350728" y="1740754"/>
                </a:cubicBezTo>
                <a:cubicBezTo>
                  <a:pt x="374768" y="1751681"/>
                  <a:pt x="425884" y="1765806"/>
                  <a:pt x="425884" y="1765806"/>
                </a:cubicBezTo>
                <a:cubicBezTo>
                  <a:pt x="434235" y="1774157"/>
                  <a:pt x="441386" y="1783912"/>
                  <a:pt x="450937" y="1790858"/>
                </a:cubicBezTo>
                <a:cubicBezTo>
                  <a:pt x="487462" y="1817422"/>
                  <a:pt x="531736" y="1834079"/>
                  <a:pt x="563671" y="1866014"/>
                </a:cubicBezTo>
                <a:lnTo>
                  <a:pt x="651353" y="1953696"/>
                </a:lnTo>
                <a:cubicBezTo>
                  <a:pt x="663879" y="1966222"/>
                  <a:pt x="671746" y="1986977"/>
                  <a:pt x="688931" y="1991274"/>
                </a:cubicBezTo>
                <a:cubicBezTo>
                  <a:pt x="850034" y="2031551"/>
                  <a:pt x="754784" y="2014037"/>
                  <a:pt x="977030" y="2028853"/>
                </a:cubicBezTo>
                <a:cubicBezTo>
                  <a:pt x="1156715" y="2016018"/>
                  <a:pt x="1354523" y="2003555"/>
                  <a:pt x="1528175" y="1978748"/>
                </a:cubicBezTo>
                <a:cubicBezTo>
                  <a:pt x="1632899" y="1963787"/>
                  <a:pt x="1587214" y="1973383"/>
                  <a:pt x="1665961" y="1953696"/>
                </a:cubicBezTo>
                <a:cubicBezTo>
                  <a:pt x="1686838" y="1936995"/>
                  <a:pt x="1708471" y="1921197"/>
                  <a:pt x="1728591" y="1903592"/>
                </a:cubicBezTo>
                <a:cubicBezTo>
                  <a:pt x="1773903" y="1863944"/>
                  <a:pt x="1769195" y="1851672"/>
                  <a:pt x="1828800" y="1815910"/>
                </a:cubicBezTo>
                <a:cubicBezTo>
                  <a:pt x="1926132" y="1757511"/>
                  <a:pt x="1859219" y="1828112"/>
                  <a:pt x="1941534" y="1753280"/>
                </a:cubicBezTo>
                <a:cubicBezTo>
                  <a:pt x="1972118" y="1725476"/>
                  <a:pt x="1996940" y="1691419"/>
                  <a:pt x="2029216" y="1665598"/>
                </a:cubicBezTo>
                <a:cubicBezTo>
                  <a:pt x="2050093" y="1648897"/>
                  <a:pt x="2071726" y="1633099"/>
                  <a:pt x="2091846" y="1615494"/>
                </a:cubicBezTo>
                <a:cubicBezTo>
                  <a:pt x="2169003" y="1547982"/>
                  <a:pt x="2090096" y="1604135"/>
                  <a:pt x="2167002" y="1552864"/>
                </a:cubicBezTo>
                <a:cubicBezTo>
                  <a:pt x="2267208" y="1385851"/>
                  <a:pt x="2133601" y="1586264"/>
                  <a:pt x="2267211" y="1452655"/>
                </a:cubicBezTo>
                <a:cubicBezTo>
                  <a:pt x="2284426" y="1435440"/>
                  <a:pt x="2288614" y="1408222"/>
                  <a:pt x="2304789" y="1390025"/>
                </a:cubicBezTo>
                <a:cubicBezTo>
                  <a:pt x="2322551" y="1370043"/>
                  <a:pt x="2347299" y="1357526"/>
                  <a:pt x="2367419" y="1339921"/>
                </a:cubicBezTo>
                <a:cubicBezTo>
                  <a:pt x="2380750" y="1328256"/>
                  <a:pt x="2391388" y="1313684"/>
                  <a:pt x="2404997" y="1302343"/>
                </a:cubicBezTo>
                <a:cubicBezTo>
                  <a:pt x="2416562" y="1292705"/>
                  <a:pt x="2431385" y="1287362"/>
                  <a:pt x="2442575" y="1277291"/>
                </a:cubicBezTo>
                <a:cubicBezTo>
                  <a:pt x="2473298" y="1249640"/>
                  <a:pt x="2495865" y="1212537"/>
                  <a:pt x="2530257" y="1189609"/>
                </a:cubicBezTo>
                <a:cubicBezTo>
                  <a:pt x="2567996" y="1164449"/>
                  <a:pt x="2573441" y="1158576"/>
                  <a:pt x="2617939" y="1139505"/>
                </a:cubicBezTo>
                <a:cubicBezTo>
                  <a:pt x="2630075" y="1134304"/>
                  <a:pt x="2642991" y="1131154"/>
                  <a:pt x="2655517" y="1126979"/>
                </a:cubicBezTo>
                <a:cubicBezTo>
                  <a:pt x="2663868" y="1114453"/>
                  <a:pt x="2676243" y="1103820"/>
                  <a:pt x="2680569" y="1089400"/>
                </a:cubicBezTo>
                <a:cubicBezTo>
                  <a:pt x="2700842" y="1021824"/>
                  <a:pt x="2673854" y="1008432"/>
                  <a:pt x="2718147" y="964140"/>
                </a:cubicBezTo>
                <a:lnTo>
                  <a:pt x="2718147" y="1001718"/>
                </a:lnTo>
                <a:close/>
              </a:path>
            </a:pathLst>
          </a:custGeom>
          <a:solidFill>
            <a:schemeClr val="accent4">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1867465" y="187890"/>
            <a:ext cx="3162514" cy="4208746"/>
          </a:xfrm>
          <a:custGeom>
            <a:avLst/>
            <a:gdLst>
              <a:gd name="connsiteX0" fmla="*/ 3131507 w 3162514"/>
              <a:gd name="connsiteY0" fmla="*/ 3018773 h 4208746"/>
              <a:gd name="connsiteX1" fmla="*/ 3131507 w 3162514"/>
              <a:gd name="connsiteY1" fmla="*/ 3018773 h 4208746"/>
              <a:gd name="connsiteX2" fmla="*/ 3144033 w 3162514"/>
              <a:gd name="connsiteY2" fmla="*/ 2567836 h 4208746"/>
              <a:gd name="connsiteX3" fmla="*/ 3118981 w 3162514"/>
              <a:gd name="connsiteY3" fmla="*/ 2342368 h 4208746"/>
              <a:gd name="connsiteX4" fmla="*/ 3106455 w 3162514"/>
              <a:gd name="connsiteY4" fmla="*/ 2154477 h 4208746"/>
              <a:gd name="connsiteX5" fmla="*/ 3081403 w 3162514"/>
              <a:gd name="connsiteY5" fmla="*/ 1678488 h 4208746"/>
              <a:gd name="connsiteX6" fmla="*/ 3056351 w 3162514"/>
              <a:gd name="connsiteY6" fmla="*/ 1578280 h 4208746"/>
              <a:gd name="connsiteX7" fmla="*/ 3031299 w 3162514"/>
              <a:gd name="connsiteY7" fmla="*/ 1515650 h 4208746"/>
              <a:gd name="connsiteX8" fmla="*/ 2981195 w 3162514"/>
              <a:gd name="connsiteY8" fmla="*/ 1302707 h 4208746"/>
              <a:gd name="connsiteX9" fmla="*/ 2943617 w 3162514"/>
              <a:gd name="connsiteY9" fmla="*/ 1177447 h 4208746"/>
              <a:gd name="connsiteX10" fmla="*/ 2880987 w 3162514"/>
              <a:gd name="connsiteY10" fmla="*/ 1077239 h 4208746"/>
              <a:gd name="connsiteX11" fmla="*/ 2843409 w 3162514"/>
              <a:gd name="connsiteY11" fmla="*/ 1027135 h 4208746"/>
              <a:gd name="connsiteX12" fmla="*/ 2818357 w 3162514"/>
              <a:gd name="connsiteY12" fmla="*/ 977031 h 4208746"/>
              <a:gd name="connsiteX13" fmla="*/ 2755726 w 3162514"/>
              <a:gd name="connsiteY13" fmla="*/ 901874 h 4208746"/>
              <a:gd name="connsiteX14" fmla="*/ 2680570 w 3162514"/>
              <a:gd name="connsiteY14" fmla="*/ 801666 h 4208746"/>
              <a:gd name="connsiteX15" fmla="*/ 2630466 w 3162514"/>
              <a:gd name="connsiteY15" fmla="*/ 776614 h 4208746"/>
              <a:gd name="connsiteX16" fmla="*/ 2542784 w 3162514"/>
              <a:gd name="connsiteY16" fmla="*/ 676406 h 4208746"/>
              <a:gd name="connsiteX17" fmla="*/ 2430050 w 3162514"/>
              <a:gd name="connsiteY17" fmla="*/ 588724 h 4208746"/>
              <a:gd name="connsiteX18" fmla="*/ 2392472 w 3162514"/>
              <a:gd name="connsiteY18" fmla="*/ 576198 h 4208746"/>
              <a:gd name="connsiteX19" fmla="*/ 2267211 w 3162514"/>
              <a:gd name="connsiteY19" fmla="*/ 501042 h 4208746"/>
              <a:gd name="connsiteX20" fmla="*/ 2229633 w 3162514"/>
              <a:gd name="connsiteY20" fmla="*/ 475989 h 4208746"/>
              <a:gd name="connsiteX21" fmla="*/ 2104373 w 3162514"/>
              <a:gd name="connsiteY21" fmla="*/ 400833 h 4208746"/>
              <a:gd name="connsiteX22" fmla="*/ 2054269 w 3162514"/>
              <a:gd name="connsiteY22" fmla="*/ 375781 h 4208746"/>
              <a:gd name="connsiteX23" fmla="*/ 1979113 w 3162514"/>
              <a:gd name="connsiteY23" fmla="*/ 313151 h 4208746"/>
              <a:gd name="connsiteX24" fmla="*/ 1929009 w 3162514"/>
              <a:gd name="connsiteY24" fmla="*/ 288099 h 4208746"/>
              <a:gd name="connsiteX25" fmla="*/ 1841326 w 3162514"/>
              <a:gd name="connsiteY25" fmla="*/ 237995 h 4208746"/>
              <a:gd name="connsiteX26" fmla="*/ 1716066 w 3162514"/>
              <a:gd name="connsiteY26" fmla="*/ 200417 h 4208746"/>
              <a:gd name="connsiteX27" fmla="*/ 1615858 w 3162514"/>
              <a:gd name="connsiteY27" fmla="*/ 150313 h 4208746"/>
              <a:gd name="connsiteX28" fmla="*/ 1565754 w 3162514"/>
              <a:gd name="connsiteY28" fmla="*/ 112735 h 4208746"/>
              <a:gd name="connsiteX29" fmla="*/ 1490598 w 3162514"/>
              <a:gd name="connsiteY29" fmla="*/ 100209 h 4208746"/>
              <a:gd name="connsiteX30" fmla="*/ 1440494 w 3162514"/>
              <a:gd name="connsiteY30" fmla="*/ 87683 h 4208746"/>
              <a:gd name="connsiteX31" fmla="*/ 1365337 w 3162514"/>
              <a:gd name="connsiteY31" fmla="*/ 62631 h 4208746"/>
              <a:gd name="connsiteX32" fmla="*/ 1277655 w 3162514"/>
              <a:gd name="connsiteY32" fmla="*/ 25052 h 4208746"/>
              <a:gd name="connsiteX33" fmla="*/ 1114817 w 3162514"/>
              <a:gd name="connsiteY33" fmla="*/ 0 h 4208746"/>
              <a:gd name="connsiteX34" fmla="*/ 513568 w 3162514"/>
              <a:gd name="connsiteY34" fmla="*/ 12526 h 4208746"/>
              <a:gd name="connsiteX35" fmla="*/ 388307 w 3162514"/>
              <a:gd name="connsiteY35" fmla="*/ 50105 h 4208746"/>
              <a:gd name="connsiteX36" fmla="*/ 275573 w 3162514"/>
              <a:gd name="connsiteY36" fmla="*/ 87683 h 4208746"/>
              <a:gd name="connsiteX37" fmla="*/ 225469 w 3162514"/>
              <a:gd name="connsiteY37" fmla="*/ 162839 h 4208746"/>
              <a:gd name="connsiteX38" fmla="*/ 200417 w 3162514"/>
              <a:gd name="connsiteY38" fmla="*/ 200417 h 4208746"/>
              <a:gd name="connsiteX39" fmla="*/ 162839 w 3162514"/>
              <a:gd name="connsiteY39" fmla="*/ 250521 h 4208746"/>
              <a:gd name="connsiteX40" fmla="*/ 125261 w 3162514"/>
              <a:gd name="connsiteY40" fmla="*/ 313151 h 4208746"/>
              <a:gd name="connsiteX41" fmla="*/ 100209 w 3162514"/>
              <a:gd name="connsiteY41" fmla="*/ 350729 h 4208746"/>
              <a:gd name="connsiteX42" fmla="*/ 62631 w 3162514"/>
              <a:gd name="connsiteY42" fmla="*/ 375781 h 4208746"/>
              <a:gd name="connsiteX43" fmla="*/ 37578 w 3162514"/>
              <a:gd name="connsiteY43" fmla="*/ 463463 h 4208746"/>
              <a:gd name="connsiteX44" fmla="*/ 12526 w 3162514"/>
              <a:gd name="connsiteY44" fmla="*/ 676406 h 4208746"/>
              <a:gd name="connsiteX45" fmla="*/ 0 w 3162514"/>
              <a:gd name="connsiteY45" fmla="*/ 776614 h 4208746"/>
              <a:gd name="connsiteX46" fmla="*/ 12526 w 3162514"/>
              <a:gd name="connsiteY46" fmla="*/ 1139869 h 4208746"/>
              <a:gd name="connsiteX47" fmla="*/ 25052 w 3162514"/>
              <a:gd name="connsiteY47" fmla="*/ 1177447 h 4208746"/>
              <a:gd name="connsiteX48" fmla="*/ 37578 w 3162514"/>
              <a:gd name="connsiteY48" fmla="*/ 1277655 h 4208746"/>
              <a:gd name="connsiteX49" fmla="*/ 50105 w 3162514"/>
              <a:gd name="connsiteY49" fmla="*/ 1352811 h 4208746"/>
              <a:gd name="connsiteX50" fmla="*/ 62631 w 3162514"/>
              <a:gd name="connsiteY50" fmla="*/ 1565754 h 4208746"/>
              <a:gd name="connsiteX51" fmla="*/ 75157 w 3162514"/>
              <a:gd name="connsiteY51" fmla="*/ 1615858 h 4208746"/>
              <a:gd name="connsiteX52" fmla="*/ 87683 w 3162514"/>
              <a:gd name="connsiteY52" fmla="*/ 2793305 h 4208746"/>
              <a:gd name="connsiteX53" fmla="*/ 100209 w 3162514"/>
              <a:gd name="connsiteY53" fmla="*/ 2855935 h 4208746"/>
              <a:gd name="connsiteX54" fmla="*/ 125261 w 3162514"/>
              <a:gd name="connsiteY54" fmla="*/ 3018773 h 4208746"/>
              <a:gd name="connsiteX55" fmla="*/ 137787 w 3162514"/>
              <a:gd name="connsiteY55" fmla="*/ 3118981 h 4208746"/>
              <a:gd name="connsiteX56" fmla="*/ 162839 w 3162514"/>
              <a:gd name="connsiteY56" fmla="*/ 3169085 h 4208746"/>
              <a:gd name="connsiteX57" fmla="*/ 187891 w 3162514"/>
              <a:gd name="connsiteY57" fmla="*/ 3244242 h 4208746"/>
              <a:gd name="connsiteX58" fmla="*/ 200417 w 3162514"/>
              <a:gd name="connsiteY58" fmla="*/ 3281820 h 4208746"/>
              <a:gd name="connsiteX59" fmla="*/ 237995 w 3162514"/>
              <a:gd name="connsiteY59" fmla="*/ 3344450 h 4208746"/>
              <a:gd name="connsiteX60" fmla="*/ 263047 w 3162514"/>
              <a:gd name="connsiteY60" fmla="*/ 3444658 h 4208746"/>
              <a:gd name="connsiteX61" fmla="*/ 313151 w 3162514"/>
              <a:gd name="connsiteY61" fmla="*/ 3532340 h 4208746"/>
              <a:gd name="connsiteX62" fmla="*/ 325677 w 3162514"/>
              <a:gd name="connsiteY62" fmla="*/ 3569918 h 4208746"/>
              <a:gd name="connsiteX63" fmla="*/ 363255 w 3162514"/>
              <a:gd name="connsiteY63" fmla="*/ 3645074 h 4208746"/>
              <a:gd name="connsiteX64" fmla="*/ 375781 w 3162514"/>
              <a:gd name="connsiteY64" fmla="*/ 3720231 h 4208746"/>
              <a:gd name="connsiteX65" fmla="*/ 400833 w 3162514"/>
              <a:gd name="connsiteY65" fmla="*/ 3757809 h 4208746"/>
              <a:gd name="connsiteX66" fmla="*/ 513568 w 3162514"/>
              <a:gd name="connsiteY66" fmla="*/ 3858017 h 4208746"/>
              <a:gd name="connsiteX67" fmla="*/ 551146 w 3162514"/>
              <a:gd name="connsiteY67" fmla="*/ 3883069 h 4208746"/>
              <a:gd name="connsiteX68" fmla="*/ 576198 w 3162514"/>
              <a:gd name="connsiteY68" fmla="*/ 3920647 h 4208746"/>
              <a:gd name="connsiteX69" fmla="*/ 613776 w 3162514"/>
              <a:gd name="connsiteY69" fmla="*/ 3933173 h 4208746"/>
              <a:gd name="connsiteX70" fmla="*/ 651354 w 3162514"/>
              <a:gd name="connsiteY70" fmla="*/ 3958225 h 4208746"/>
              <a:gd name="connsiteX71" fmla="*/ 726510 w 3162514"/>
              <a:gd name="connsiteY71" fmla="*/ 3995803 h 4208746"/>
              <a:gd name="connsiteX72" fmla="*/ 826718 w 3162514"/>
              <a:gd name="connsiteY72" fmla="*/ 4070959 h 4208746"/>
              <a:gd name="connsiteX73" fmla="*/ 864296 w 3162514"/>
              <a:gd name="connsiteY73" fmla="*/ 4096011 h 4208746"/>
              <a:gd name="connsiteX74" fmla="*/ 926926 w 3162514"/>
              <a:gd name="connsiteY74" fmla="*/ 4121063 h 4208746"/>
              <a:gd name="connsiteX75" fmla="*/ 1039661 w 3162514"/>
              <a:gd name="connsiteY75" fmla="*/ 4171168 h 4208746"/>
              <a:gd name="connsiteX76" fmla="*/ 1402915 w 3162514"/>
              <a:gd name="connsiteY76" fmla="*/ 4208746 h 4208746"/>
              <a:gd name="connsiteX77" fmla="*/ 1603332 w 3162514"/>
              <a:gd name="connsiteY77" fmla="*/ 4196220 h 4208746"/>
              <a:gd name="connsiteX78" fmla="*/ 1753644 w 3162514"/>
              <a:gd name="connsiteY78" fmla="*/ 4171168 h 4208746"/>
              <a:gd name="connsiteX79" fmla="*/ 1891431 w 3162514"/>
              <a:gd name="connsiteY79" fmla="*/ 4133589 h 4208746"/>
              <a:gd name="connsiteX80" fmla="*/ 1954061 w 3162514"/>
              <a:gd name="connsiteY80" fmla="*/ 4096011 h 4208746"/>
              <a:gd name="connsiteX81" fmla="*/ 2029217 w 3162514"/>
              <a:gd name="connsiteY81" fmla="*/ 4070959 h 4208746"/>
              <a:gd name="connsiteX82" fmla="*/ 2104373 w 3162514"/>
              <a:gd name="connsiteY82" fmla="*/ 4020855 h 4208746"/>
              <a:gd name="connsiteX83" fmla="*/ 2141951 w 3162514"/>
              <a:gd name="connsiteY83" fmla="*/ 3995803 h 4208746"/>
              <a:gd name="connsiteX84" fmla="*/ 2229633 w 3162514"/>
              <a:gd name="connsiteY84" fmla="*/ 3970751 h 4208746"/>
              <a:gd name="connsiteX85" fmla="*/ 2304789 w 3162514"/>
              <a:gd name="connsiteY85" fmla="*/ 3945699 h 4208746"/>
              <a:gd name="connsiteX86" fmla="*/ 2417524 w 3162514"/>
              <a:gd name="connsiteY86" fmla="*/ 3908121 h 4208746"/>
              <a:gd name="connsiteX87" fmla="*/ 2455102 w 3162514"/>
              <a:gd name="connsiteY87" fmla="*/ 3883069 h 4208746"/>
              <a:gd name="connsiteX88" fmla="*/ 2592888 w 3162514"/>
              <a:gd name="connsiteY88" fmla="*/ 3807913 h 4208746"/>
              <a:gd name="connsiteX89" fmla="*/ 2642992 w 3162514"/>
              <a:gd name="connsiteY89" fmla="*/ 3770335 h 4208746"/>
              <a:gd name="connsiteX90" fmla="*/ 2705622 w 3162514"/>
              <a:gd name="connsiteY90" fmla="*/ 3757809 h 4208746"/>
              <a:gd name="connsiteX91" fmla="*/ 2855935 w 3162514"/>
              <a:gd name="connsiteY91" fmla="*/ 3695178 h 4208746"/>
              <a:gd name="connsiteX92" fmla="*/ 2906039 w 3162514"/>
              <a:gd name="connsiteY92" fmla="*/ 3657600 h 4208746"/>
              <a:gd name="connsiteX93" fmla="*/ 2993721 w 3162514"/>
              <a:gd name="connsiteY93" fmla="*/ 3569918 h 4208746"/>
              <a:gd name="connsiteX94" fmla="*/ 3043825 w 3162514"/>
              <a:gd name="connsiteY94" fmla="*/ 3444658 h 4208746"/>
              <a:gd name="connsiteX95" fmla="*/ 3056351 w 3162514"/>
              <a:gd name="connsiteY95" fmla="*/ 3306872 h 4208746"/>
              <a:gd name="connsiteX96" fmla="*/ 3081403 w 3162514"/>
              <a:gd name="connsiteY96" fmla="*/ 3194137 h 4208746"/>
              <a:gd name="connsiteX97" fmla="*/ 3106455 w 3162514"/>
              <a:gd name="connsiteY97" fmla="*/ 3093929 h 4208746"/>
              <a:gd name="connsiteX98" fmla="*/ 3131507 w 3162514"/>
              <a:gd name="connsiteY98" fmla="*/ 3018773 h 420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162514" h="4208746">
                <a:moveTo>
                  <a:pt x="3131507" y="3018773"/>
                </a:moveTo>
                <a:lnTo>
                  <a:pt x="3131507" y="3018773"/>
                </a:lnTo>
                <a:cubicBezTo>
                  <a:pt x="3179794" y="2801483"/>
                  <a:pt x="3161611" y="2928185"/>
                  <a:pt x="3144033" y="2567836"/>
                </a:cubicBezTo>
                <a:cubicBezTo>
                  <a:pt x="3135698" y="2396971"/>
                  <a:pt x="3144129" y="2442960"/>
                  <a:pt x="3118981" y="2342368"/>
                </a:cubicBezTo>
                <a:cubicBezTo>
                  <a:pt x="3114806" y="2279738"/>
                  <a:pt x="3109182" y="2217187"/>
                  <a:pt x="3106455" y="2154477"/>
                </a:cubicBezTo>
                <a:cubicBezTo>
                  <a:pt x="3102018" y="2052419"/>
                  <a:pt x="3110182" y="1822385"/>
                  <a:pt x="3081403" y="1678488"/>
                </a:cubicBezTo>
                <a:cubicBezTo>
                  <a:pt x="3074651" y="1644726"/>
                  <a:pt x="3066477" y="1611188"/>
                  <a:pt x="3056351" y="1578280"/>
                </a:cubicBezTo>
                <a:cubicBezTo>
                  <a:pt x="3049739" y="1556789"/>
                  <a:pt x="3039650" y="1536527"/>
                  <a:pt x="3031299" y="1515650"/>
                </a:cubicBezTo>
                <a:cubicBezTo>
                  <a:pt x="3010600" y="1287959"/>
                  <a:pt x="3042821" y="1456773"/>
                  <a:pt x="2981195" y="1302707"/>
                </a:cubicBezTo>
                <a:cubicBezTo>
                  <a:pt x="2920627" y="1151287"/>
                  <a:pt x="3037982" y="1385050"/>
                  <a:pt x="2943617" y="1177447"/>
                </a:cubicBezTo>
                <a:cubicBezTo>
                  <a:pt x="2936304" y="1161357"/>
                  <a:pt x="2896040" y="1098314"/>
                  <a:pt x="2880987" y="1077239"/>
                </a:cubicBezTo>
                <a:cubicBezTo>
                  <a:pt x="2868853" y="1060251"/>
                  <a:pt x="2854474" y="1044838"/>
                  <a:pt x="2843409" y="1027135"/>
                </a:cubicBezTo>
                <a:cubicBezTo>
                  <a:pt x="2833513" y="1011301"/>
                  <a:pt x="2827621" y="993243"/>
                  <a:pt x="2818357" y="977031"/>
                </a:cubicBezTo>
                <a:cubicBezTo>
                  <a:pt x="2795103" y="936336"/>
                  <a:pt x="2790272" y="936419"/>
                  <a:pt x="2755726" y="901874"/>
                </a:cubicBezTo>
                <a:cubicBezTo>
                  <a:pt x="2730121" y="850664"/>
                  <a:pt x="2731216" y="839651"/>
                  <a:pt x="2680570" y="801666"/>
                </a:cubicBezTo>
                <a:cubicBezTo>
                  <a:pt x="2665632" y="790462"/>
                  <a:pt x="2647167" y="784965"/>
                  <a:pt x="2630466" y="776614"/>
                </a:cubicBezTo>
                <a:cubicBezTo>
                  <a:pt x="2603394" y="742774"/>
                  <a:pt x="2576674" y="704647"/>
                  <a:pt x="2542784" y="676406"/>
                </a:cubicBezTo>
                <a:cubicBezTo>
                  <a:pt x="2506212" y="645929"/>
                  <a:pt x="2475213" y="603778"/>
                  <a:pt x="2430050" y="588724"/>
                </a:cubicBezTo>
                <a:lnTo>
                  <a:pt x="2392472" y="576198"/>
                </a:lnTo>
                <a:cubicBezTo>
                  <a:pt x="2277618" y="484315"/>
                  <a:pt x="2383820" y="559347"/>
                  <a:pt x="2267211" y="501042"/>
                </a:cubicBezTo>
                <a:cubicBezTo>
                  <a:pt x="2253746" y="494309"/>
                  <a:pt x="2242454" y="483879"/>
                  <a:pt x="2229633" y="475989"/>
                </a:cubicBezTo>
                <a:cubicBezTo>
                  <a:pt x="2188164" y="450469"/>
                  <a:pt x="2147925" y="422609"/>
                  <a:pt x="2104373" y="400833"/>
                </a:cubicBezTo>
                <a:cubicBezTo>
                  <a:pt x="2087672" y="392482"/>
                  <a:pt x="2070481" y="385045"/>
                  <a:pt x="2054269" y="375781"/>
                </a:cubicBezTo>
                <a:cubicBezTo>
                  <a:pt x="1954866" y="318980"/>
                  <a:pt x="2082741" y="387171"/>
                  <a:pt x="1979113" y="313151"/>
                </a:cubicBezTo>
                <a:cubicBezTo>
                  <a:pt x="1963918" y="302298"/>
                  <a:pt x="1945221" y="297363"/>
                  <a:pt x="1929009" y="288099"/>
                </a:cubicBezTo>
                <a:cubicBezTo>
                  <a:pt x="1876280" y="257968"/>
                  <a:pt x="1904417" y="263231"/>
                  <a:pt x="1841326" y="237995"/>
                </a:cubicBezTo>
                <a:cubicBezTo>
                  <a:pt x="1790498" y="217664"/>
                  <a:pt x="1765281" y="212721"/>
                  <a:pt x="1716066" y="200417"/>
                </a:cubicBezTo>
                <a:cubicBezTo>
                  <a:pt x="1587971" y="115021"/>
                  <a:pt x="1799716" y="252457"/>
                  <a:pt x="1615858" y="150313"/>
                </a:cubicBezTo>
                <a:cubicBezTo>
                  <a:pt x="1597609" y="140174"/>
                  <a:pt x="1585137" y="120488"/>
                  <a:pt x="1565754" y="112735"/>
                </a:cubicBezTo>
                <a:cubicBezTo>
                  <a:pt x="1542173" y="103303"/>
                  <a:pt x="1515502" y="105190"/>
                  <a:pt x="1490598" y="100209"/>
                </a:cubicBezTo>
                <a:cubicBezTo>
                  <a:pt x="1473717" y="96833"/>
                  <a:pt x="1456983" y="92630"/>
                  <a:pt x="1440494" y="87683"/>
                </a:cubicBezTo>
                <a:cubicBezTo>
                  <a:pt x="1415200" y="80095"/>
                  <a:pt x="1388956" y="74441"/>
                  <a:pt x="1365337" y="62631"/>
                </a:cubicBezTo>
                <a:cubicBezTo>
                  <a:pt x="1320799" y="40361"/>
                  <a:pt x="1320661" y="37340"/>
                  <a:pt x="1277655" y="25052"/>
                </a:cubicBezTo>
                <a:cubicBezTo>
                  <a:pt x="1208622" y="5328"/>
                  <a:pt x="1205675" y="10095"/>
                  <a:pt x="1114817" y="0"/>
                </a:cubicBezTo>
                <a:lnTo>
                  <a:pt x="513568" y="12526"/>
                </a:lnTo>
                <a:cubicBezTo>
                  <a:pt x="490066" y="13430"/>
                  <a:pt x="399691" y="47259"/>
                  <a:pt x="388307" y="50105"/>
                </a:cubicBezTo>
                <a:cubicBezTo>
                  <a:pt x="316389" y="68084"/>
                  <a:pt x="354187" y="56237"/>
                  <a:pt x="275573" y="87683"/>
                </a:cubicBezTo>
                <a:lnTo>
                  <a:pt x="225469" y="162839"/>
                </a:lnTo>
                <a:cubicBezTo>
                  <a:pt x="217118" y="175365"/>
                  <a:pt x="209450" y="188373"/>
                  <a:pt x="200417" y="200417"/>
                </a:cubicBezTo>
                <a:cubicBezTo>
                  <a:pt x="187891" y="217118"/>
                  <a:pt x="174419" y="233151"/>
                  <a:pt x="162839" y="250521"/>
                </a:cubicBezTo>
                <a:cubicBezTo>
                  <a:pt x="149334" y="270778"/>
                  <a:pt x="138164" y="292505"/>
                  <a:pt x="125261" y="313151"/>
                </a:cubicBezTo>
                <a:cubicBezTo>
                  <a:pt x="117282" y="325917"/>
                  <a:pt x="110854" y="340084"/>
                  <a:pt x="100209" y="350729"/>
                </a:cubicBezTo>
                <a:cubicBezTo>
                  <a:pt x="89564" y="361374"/>
                  <a:pt x="75157" y="367430"/>
                  <a:pt x="62631" y="375781"/>
                </a:cubicBezTo>
                <a:cubicBezTo>
                  <a:pt x="54280" y="405008"/>
                  <a:pt x="43947" y="433741"/>
                  <a:pt x="37578" y="463463"/>
                </a:cubicBezTo>
                <a:cubicBezTo>
                  <a:pt x="26548" y="514937"/>
                  <a:pt x="17430" y="632269"/>
                  <a:pt x="12526" y="676406"/>
                </a:cubicBezTo>
                <a:cubicBezTo>
                  <a:pt x="8809" y="709863"/>
                  <a:pt x="4175" y="743211"/>
                  <a:pt x="0" y="776614"/>
                </a:cubicBezTo>
                <a:cubicBezTo>
                  <a:pt x="4175" y="897699"/>
                  <a:pt x="4968" y="1018948"/>
                  <a:pt x="12526" y="1139869"/>
                </a:cubicBezTo>
                <a:cubicBezTo>
                  <a:pt x="13350" y="1153047"/>
                  <a:pt x="22690" y="1164456"/>
                  <a:pt x="25052" y="1177447"/>
                </a:cubicBezTo>
                <a:cubicBezTo>
                  <a:pt x="31074" y="1210567"/>
                  <a:pt x="32817" y="1244331"/>
                  <a:pt x="37578" y="1277655"/>
                </a:cubicBezTo>
                <a:cubicBezTo>
                  <a:pt x="41170" y="1302797"/>
                  <a:pt x="45929" y="1327759"/>
                  <a:pt x="50105" y="1352811"/>
                </a:cubicBezTo>
                <a:cubicBezTo>
                  <a:pt x="54280" y="1423792"/>
                  <a:pt x="55890" y="1494971"/>
                  <a:pt x="62631" y="1565754"/>
                </a:cubicBezTo>
                <a:cubicBezTo>
                  <a:pt x="64263" y="1582892"/>
                  <a:pt x="74806" y="1598646"/>
                  <a:pt x="75157" y="1615858"/>
                </a:cubicBezTo>
                <a:cubicBezTo>
                  <a:pt x="83166" y="2008281"/>
                  <a:pt x="79755" y="2400881"/>
                  <a:pt x="87683" y="2793305"/>
                </a:cubicBezTo>
                <a:cubicBezTo>
                  <a:pt x="88113" y="2814591"/>
                  <a:pt x="97395" y="2834832"/>
                  <a:pt x="100209" y="2855935"/>
                </a:cubicBezTo>
                <a:cubicBezTo>
                  <a:pt x="121738" y="3017399"/>
                  <a:pt x="97046" y="2934129"/>
                  <a:pt x="125261" y="3018773"/>
                </a:cubicBezTo>
                <a:cubicBezTo>
                  <a:pt x="129436" y="3052176"/>
                  <a:pt x="129623" y="3086323"/>
                  <a:pt x="137787" y="3118981"/>
                </a:cubicBezTo>
                <a:cubicBezTo>
                  <a:pt x="142316" y="3137096"/>
                  <a:pt x="155904" y="3151748"/>
                  <a:pt x="162839" y="3169085"/>
                </a:cubicBezTo>
                <a:cubicBezTo>
                  <a:pt x="172646" y="3193604"/>
                  <a:pt x="179540" y="3219190"/>
                  <a:pt x="187891" y="3244242"/>
                </a:cubicBezTo>
                <a:cubicBezTo>
                  <a:pt x="192066" y="3256768"/>
                  <a:pt x="193624" y="3270498"/>
                  <a:pt x="200417" y="3281820"/>
                </a:cubicBezTo>
                <a:lnTo>
                  <a:pt x="237995" y="3344450"/>
                </a:lnTo>
                <a:cubicBezTo>
                  <a:pt x="245347" y="3381210"/>
                  <a:pt x="248603" y="3410956"/>
                  <a:pt x="263047" y="3444658"/>
                </a:cubicBezTo>
                <a:cubicBezTo>
                  <a:pt x="328928" y="3598379"/>
                  <a:pt x="250252" y="3406542"/>
                  <a:pt x="313151" y="3532340"/>
                </a:cubicBezTo>
                <a:cubicBezTo>
                  <a:pt x="319056" y="3544150"/>
                  <a:pt x="319772" y="3558108"/>
                  <a:pt x="325677" y="3569918"/>
                </a:cubicBezTo>
                <a:cubicBezTo>
                  <a:pt x="374241" y="3667046"/>
                  <a:pt x="331771" y="3550621"/>
                  <a:pt x="363255" y="3645074"/>
                </a:cubicBezTo>
                <a:cubicBezTo>
                  <a:pt x="367430" y="3670126"/>
                  <a:pt x="367750" y="3696136"/>
                  <a:pt x="375781" y="3720231"/>
                </a:cubicBezTo>
                <a:cubicBezTo>
                  <a:pt x="380542" y="3734513"/>
                  <a:pt x="391036" y="3746379"/>
                  <a:pt x="400833" y="3757809"/>
                </a:cubicBezTo>
                <a:cubicBezTo>
                  <a:pt x="433645" y="3796090"/>
                  <a:pt x="473466" y="3827941"/>
                  <a:pt x="513568" y="3858017"/>
                </a:cubicBezTo>
                <a:cubicBezTo>
                  <a:pt x="525612" y="3867050"/>
                  <a:pt x="538620" y="3874718"/>
                  <a:pt x="551146" y="3883069"/>
                </a:cubicBezTo>
                <a:cubicBezTo>
                  <a:pt x="559497" y="3895595"/>
                  <a:pt x="564443" y="3911243"/>
                  <a:pt x="576198" y="3920647"/>
                </a:cubicBezTo>
                <a:cubicBezTo>
                  <a:pt x="586508" y="3928895"/>
                  <a:pt x="601966" y="3927268"/>
                  <a:pt x="613776" y="3933173"/>
                </a:cubicBezTo>
                <a:cubicBezTo>
                  <a:pt x="627241" y="3939906"/>
                  <a:pt x="638194" y="3950914"/>
                  <a:pt x="651354" y="3958225"/>
                </a:cubicBezTo>
                <a:cubicBezTo>
                  <a:pt x="675838" y="3971827"/>
                  <a:pt x="702949" y="3980657"/>
                  <a:pt x="726510" y="3995803"/>
                </a:cubicBezTo>
                <a:cubicBezTo>
                  <a:pt x="761632" y="4018381"/>
                  <a:pt x="791977" y="4047798"/>
                  <a:pt x="826718" y="4070959"/>
                </a:cubicBezTo>
                <a:cubicBezTo>
                  <a:pt x="839244" y="4079310"/>
                  <a:pt x="850831" y="4089278"/>
                  <a:pt x="864296" y="4096011"/>
                </a:cubicBezTo>
                <a:cubicBezTo>
                  <a:pt x="884407" y="4106067"/>
                  <a:pt x="906379" y="4111931"/>
                  <a:pt x="926926" y="4121063"/>
                </a:cubicBezTo>
                <a:cubicBezTo>
                  <a:pt x="969270" y="4139882"/>
                  <a:pt x="993256" y="4158793"/>
                  <a:pt x="1039661" y="4171168"/>
                </a:cubicBezTo>
                <a:cubicBezTo>
                  <a:pt x="1179537" y="4208469"/>
                  <a:pt x="1240464" y="4200196"/>
                  <a:pt x="1402915" y="4208746"/>
                </a:cubicBezTo>
                <a:cubicBezTo>
                  <a:pt x="1469721" y="4204571"/>
                  <a:pt x="1536777" y="4203351"/>
                  <a:pt x="1603332" y="4196220"/>
                </a:cubicBezTo>
                <a:cubicBezTo>
                  <a:pt x="1653838" y="4190809"/>
                  <a:pt x="1753644" y="4171168"/>
                  <a:pt x="1753644" y="4171168"/>
                </a:cubicBezTo>
                <a:cubicBezTo>
                  <a:pt x="1845436" y="4109971"/>
                  <a:pt x="1717687" y="4187048"/>
                  <a:pt x="1891431" y="4133589"/>
                </a:cubicBezTo>
                <a:cubicBezTo>
                  <a:pt x="1914701" y="4126429"/>
                  <a:pt x="1931897" y="4106086"/>
                  <a:pt x="1954061" y="4096011"/>
                </a:cubicBezTo>
                <a:cubicBezTo>
                  <a:pt x="1978101" y="4085084"/>
                  <a:pt x="2004165" y="4079310"/>
                  <a:pt x="2029217" y="4070959"/>
                </a:cubicBezTo>
                <a:cubicBezTo>
                  <a:pt x="2073249" y="4004910"/>
                  <a:pt x="2028879" y="4053209"/>
                  <a:pt x="2104373" y="4020855"/>
                </a:cubicBezTo>
                <a:cubicBezTo>
                  <a:pt x="2118210" y="4014925"/>
                  <a:pt x="2128486" y="4002536"/>
                  <a:pt x="2141951" y="3995803"/>
                </a:cubicBezTo>
                <a:cubicBezTo>
                  <a:pt x="2162999" y="3985279"/>
                  <a:pt x="2209566" y="3976771"/>
                  <a:pt x="2229633" y="3970751"/>
                </a:cubicBezTo>
                <a:cubicBezTo>
                  <a:pt x="2254926" y="3963163"/>
                  <a:pt x="2304789" y="3945699"/>
                  <a:pt x="2304789" y="3945699"/>
                </a:cubicBezTo>
                <a:cubicBezTo>
                  <a:pt x="2359643" y="3890847"/>
                  <a:pt x="2295841" y="3944626"/>
                  <a:pt x="2417524" y="3908121"/>
                </a:cubicBezTo>
                <a:cubicBezTo>
                  <a:pt x="2431943" y="3903795"/>
                  <a:pt x="2441637" y="3889802"/>
                  <a:pt x="2455102" y="3883069"/>
                </a:cubicBezTo>
                <a:cubicBezTo>
                  <a:pt x="2561342" y="3829949"/>
                  <a:pt x="2388127" y="3961483"/>
                  <a:pt x="2592888" y="3807913"/>
                </a:cubicBezTo>
                <a:cubicBezTo>
                  <a:pt x="2609589" y="3795387"/>
                  <a:pt x="2623915" y="3778814"/>
                  <a:pt x="2642992" y="3770335"/>
                </a:cubicBezTo>
                <a:cubicBezTo>
                  <a:pt x="2662447" y="3761688"/>
                  <a:pt x="2684745" y="3761984"/>
                  <a:pt x="2705622" y="3757809"/>
                </a:cubicBezTo>
                <a:cubicBezTo>
                  <a:pt x="2821229" y="3700006"/>
                  <a:pt x="2769601" y="3716763"/>
                  <a:pt x="2855935" y="3695178"/>
                </a:cubicBezTo>
                <a:cubicBezTo>
                  <a:pt x="2872636" y="3682652"/>
                  <a:pt x="2890592" y="3671643"/>
                  <a:pt x="2906039" y="3657600"/>
                </a:cubicBezTo>
                <a:cubicBezTo>
                  <a:pt x="2936623" y="3629796"/>
                  <a:pt x="2993721" y="3569918"/>
                  <a:pt x="2993721" y="3569918"/>
                </a:cubicBezTo>
                <a:cubicBezTo>
                  <a:pt x="3010422" y="3528165"/>
                  <a:pt x="3039754" y="3489443"/>
                  <a:pt x="3043825" y="3444658"/>
                </a:cubicBezTo>
                <a:cubicBezTo>
                  <a:pt x="3048000" y="3398729"/>
                  <a:pt x="3050631" y="3352634"/>
                  <a:pt x="3056351" y="3306872"/>
                </a:cubicBezTo>
                <a:cubicBezTo>
                  <a:pt x="3059221" y="3283914"/>
                  <a:pt x="3074252" y="3219166"/>
                  <a:pt x="3081403" y="3194137"/>
                </a:cubicBezTo>
                <a:cubicBezTo>
                  <a:pt x="3099184" y="3131901"/>
                  <a:pt x="3093721" y="3176698"/>
                  <a:pt x="3106455" y="3093929"/>
                </a:cubicBezTo>
                <a:cubicBezTo>
                  <a:pt x="3111574" y="3060658"/>
                  <a:pt x="3127332" y="3031299"/>
                  <a:pt x="3131507" y="3018773"/>
                </a:cubicBezTo>
                <a:close/>
              </a:path>
            </a:pathLst>
          </a:cu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5173664" y="225469"/>
            <a:ext cx="3445330" cy="2805831"/>
          </a:xfrm>
          <a:custGeom>
            <a:avLst/>
            <a:gdLst>
              <a:gd name="connsiteX0" fmla="*/ 3207336 w 3445330"/>
              <a:gd name="connsiteY0" fmla="*/ 739036 h 2805831"/>
              <a:gd name="connsiteX1" fmla="*/ 3207336 w 3445330"/>
              <a:gd name="connsiteY1" fmla="*/ 739036 h 2805831"/>
              <a:gd name="connsiteX2" fmla="*/ 3370174 w 3445330"/>
              <a:gd name="connsiteY2" fmla="*/ 626302 h 2805831"/>
              <a:gd name="connsiteX3" fmla="*/ 3420278 w 3445330"/>
              <a:gd name="connsiteY3" fmla="*/ 551146 h 2805831"/>
              <a:gd name="connsiteX4" fmla="*/ 3445330 w 3445330"/>
              <a:gd name="connsiteY4" fmla="*/ 513568 h 2805831"/>
              <a:gd name="connsiteX5" fmla="*/ 3420278 w 3445330"/>
              <a:gd name="connsiteY5" fmla="*/ 338203 h 2805831"/>
              <a:gd name="connsiteX6" fmla="*/ 3407752 w 3445330"/>
              <a:gd name="connsiteY6" fmla="*/ 300625 h 2805831"/>
              <a:gd name="connsiteX7" fmla="*/ 3395226 w 3445330"/>
              <a:gd name="connsiteY7" fmla="*/ 237995 h 2805831"/>
              <a:gd name="connsiteX8" fmla="*/ 3332596 w 3445330"/>
              <a:gd name="connsiteY8" fmla="*/ 162839 h 2805831"/>
              <a:gd name="connsiteX9" fmla="*/ 3295018 w 3445330"/>
              <a:gd name="connsiteY9" fmla="*/ 150313 h 2805831"/>
              <a:gd name="connsiteX10" fmla="*/ 3144706 w 3445330"/>
              <a:gd name="connsiteY10" fmla="*/ 100209 h 2805831"/>
              <a:gd name="connsiteX11" fmla="*/ 3094601 w 3445330"/>
              <a:gd name="connsiteY11" fmla="*/ 87683 h 2805831"/>
              <a:gd name="connsiteX12" fmla="*/ 2969341 w 3445330"/>
              <a:gd name="connsiteY12" fmla="*/ 62631 h 2805831"/>
              <a:gd name="connsiteX13" fmla="*/ 2743873 w 3445330"/>
              <a:gd name="connsiteY13" fmla="*/ 37579 h 2805831"/>
              <a:gd name="connsiteX14" fmla="*/ 2693769 w 3445330"/>
              <a:gd name="connsiteY14" fmla="*/ 25053 h 2805831"/>
              <a:gd name="connsiteX15" fmla="*/ 2455774 w 3445330"/>
              <a:gd name="connsiteY15" fmla="*/ 0 h 2805831"/>
              <a:gd name="connsiteX16" fmla="*/ 1378536 w 3445330"/>
              <a:gd name="connsiteY16" fmla="*/ 12527 h 2805831"/>
              <a:gd name="connsiteX17" fmla="*/ 927599 w 3445330"/>
              <a:gd name="connsiteY17" fmla="*/ 25053 h 2805831"/>
              <a:gd name="connsiteX18" fmla="*/ 864969 w 3445330"/>
              <a:gd name="connsiteY18" fmla="*/ 50105 h 2805831"/>
              <a:gd name="connsiteX19" fmla="*/ 814864 w 3445330"/>
              <a:gd name="connsiteY19" fmla="*/ 62631 h 2805831"/>
              <a:gd name="connsiteX20" fmla="*/ 677078 w 3445330"/>
              <a:gd name="connsiteY20" fmla="*/ 137787 h 2805831"/>
              <a:gd name="connsiteX21" fmla="*/ 601922 w 3445330"/>
              <a:gd name="connsiteY21" fmla="*/ 187891 h 2805831"/>
              <a:gd name="connsiteX22" fmla="*/ 539292 w 3445330"/>
              <a:gd name="connsiteY22" fmla="*/ 263047 h 2805831"/>
              <a:gd name="connsiteX23" fmla="*/ 501714 w 3445330"/>
              <a:gd name="connsiteY23" fmla="*/ 275573 h 2805831"/>
              <a:gd name="connsiteX24" fmla="*/ 414032 w 3445330"/>
              <a:gd name="connsiteY24" fmla="*/ 375781 h 2805831"/>
              <a:gd name="connsiteX25" fmla="*/ 351401 w 3445330"/>
              <a:gd name="connsiteY25" fmla="*/ 450937 h 2805831"/>
              <a:gd name="connsiteX26" fmla="*/ 338875 w 3445330"/>
              <a:gd name="connsiteY26" fmla="*/ 488516 h 2805831"/>
              <a:gd name="connsiteX27" fmla="*/ 288771 w 3445330"/>
              <a:gd name="connsiteY27" fmla="*/ 626302 h 2805831"/>
              <a:gd name="connsiteX28" fmla="*/ 276245 w 3445330"/>
              <a:gd name="connsiteY28" fmla="*/ 701458 h 2805831"/>
              <a:gd name="connsiteX29" fmla="*/ 251193 w 3445330"/>
              <a:gd name="connsiteY29" fmla="*/ 914400 h 2805831"/>
              <a:gd name="connsiteX30" fmla="*/ 263719 w 3445330"/>
              <a:gd name="connsiteY30" fmla="*/ 1290181 h 2805831"/>
              <a:gd name="connsiteX31" fmla="*/ 276245 w 3445330"/>
              <a:gd name="connsiteY31" fmla="*/ 1327759 h 2805831"/>
              <a:gd name="connsiteX32" fmla="*/ 251193 w 3445330"/>
              <a:gd name="connsiteY32" fmla="*/ 1515650 h 2805831"/>
              <a:gd name="connsiteX33" fmla="*/ 238667 w 3445330"/>
              <a:gd name="connsiteY33" fmla="*/ 1553228 h 2805831"/>
              <a:gd name="connsiteX34" fmla="*/ 188563 w 3445330"/>
              <a:gd name="connsiteY34" fmla="*/ 1615858 h 2805831"/>
              <a:gd name="connsiteX35" fmla="*/ 163511 w 3445330"/>
              <a:gd name="connsiteY35" fmla="*/ 1665962 h 2805831"/>
              <a:gd name="connsiteX36" fmla="*/ 138459 w 3445330"/>
              <a:gd name="connsiteY36" fmla="*/ 1703540 h 2805831"/>
              <a:gd name="connsiteX37" fmla="*/ 113407 w 3445330"/>
              <a:gd name="connsiteY37" fmla="*/ 1791222 h 2805831"/>
              <a:gd name="connsiteX38" fmla="*/ 75829 w 3445330"/>
              <a:gd name="connsiteY38" fmla="*/ 1903957 h 2805831"/>
              <a:gd name="connsiteX39" fmla="*/ 63303 w 3445330"/>
              <a:gd name="connsiteY39" fmla="*/ 1941535 h 2805831"/>
              <a:gd name="connsiteX40" fmla="*/ 50777 w 3445330"/>
              <a:gd name="connsiteY40" fmla="*/ 2029217 h 2805831"/>
              <a:gd name="connsiteX41" fmla="*/ 25725 w 3445330"/>
              <a:gd name="connsiteY41" fmla="*/ 2066795 h 2805831"/>
              <a:gd name="connsiteX42" fmla="*/ 13199 w 3445330"/>
              <a:gd name="connsiteY42" fmla="*/ 2141951 h 2805831"/>
              <a:gd name="connsiteX43" fmla="*/ 63303 w 3445330"/>
              <a:gd name="connsiteY43" fmla="*/ 2492680 h 2805831"/>
              <a:gd name="connsiteX44" fmla="*/ 125933 w 3445330"/>
              <a:gd name="connsiteY44" fmla="*/ 2542784 h 2805831"/>
              <a:gd name="connsiteX45" fmla="*/ 150985 w 3445330"/>
              <a:gd name="connsiteY45" fmla="*/ 2592888 h 2805831"/>
              <a:gd name="connsiteX46" fmla="*/ 226141 w 3445330"/>
              <a:gd name="connsiteY46" fmla="*/ 2642992 h 2805831"/>
              <a:gd name="connsiteX47" fmla="*/ 263719 w 3445330"/>
              <a:gd name="connsiteY47" fmla="*/ 2668044 h 2805831"/>
              <a:gd name="connsiteX48" fmla="*/ 326349 w 3445330"/>
              <a:gd name="connsiteY48" fmla="*/ 2705622 h 2805831"/>
              <a:gd name="connsiteX49" fmla="*/ 363927 w 3445330"/>
              <a:gd name="connsiteY49" fmla="*/ 2718148 h 2805831"/>
              <a:gd name="connsiteX50" fmla="*/ 464136 w 3445330"/>
              <a:gd name="connsiteY50" fmla="*/ 2768253 h 2805831"/>
              <a:gd name="connsiteX51" fmla="*/ 539292 w 3445330"/>
              <a:gd name="connsiteY51" fmla="*/ 2780779 h 2805831"/>
              <a:gd name="connsiteX52" fmla="*/ 576870 w 3445330"/>
              <a:gd name="connsiteY52" fmla="*/ 2793305 h 2805831"/>
              <a:gd name="connsiteX53" fmla="*/ 689604 w 3445330"/>
              <a:gd name="connsiteY53" fmla="*/ 2805831 h 2805831"/>
              <a:gd name="connsiteX54" fmla="*/ 1153067 w 3445330"/>
              <a:gd name="connsiteY54" fmla="*/ 2793305 h 2805831"/>
              <a:gd name="connsiteX55" fmla="*/ 1190645 w 3445330"/>
              <a:gd name="connsiteY55" fmla="*/ 2780779 h 2805831"/>
              <a:gd name="connsiteX56" fmla="*/ 1328432 w 3445330"/>
              <a:gd name="connsiteY56" fmla="*/ 2768253 h 2805831"/>
              <a:gd name="connsiteX57" fmla="*/ 1729264 w 3445330"/>
              <a:gd name="connsiteY57" fmla="*/ 2755727 h 2805831"/>
              <a:gd name="connsiteX58" fmla="*/ 2718821 w 3445330"/>
              <a:gd name="connsiteY58" fmla="*/ 2755727 h 2805831"/>
              <a:gd name="connsiteX59" fmla="*/ 2768925 w 3445330"/>
              <a:gd name="connsiteY59" fmla="*/ 2743200 h 2805831"/>
              <a:gd name="connsiteX60" fmla="*/ 2831555 w 3445330"/>
              <a:gd name="connsiteY60" fmla="*/ 2730674 h 2805831"/>
              <a:gd name="connsiteX61" fmla="*/ 2869133 w 3445330"/>
              <a:gd name="connsiteY61" fmla="*/ 2705622 h 2805831"/>
              <a:gd name="connsiteX62" fmla="*/ 2894185 w 3445330"/>
              <a:gd name="connsiteY62" fmla="*/ 2668044 h 2805831"/>
              <a:gd name="connsiteX63" fmla="*/ 2919237 w 3445330"/>
              <a:gd name="connsiteY63" fmla="*/ 2617940 h 2805831"/>
              <a:gd name="connsiteX64" fmla="*/ 2944289 w 3445330"/>
              <a:gd name="connsiteY64" fmla="*/ 2555310 h 2805831"/>
              <a:gd name="connsiteX65" fmla="*/ 2981867 w 3445330"/>
              <a:gd name="connsiteY65" fmla="*/ 2505206 h 2805831"/>
              <a:gd name="connsiteX66" fmla="*/ 3006919 w 3445330"/>
              <a:gd name="connsiteY66" fmla="*/ 2404998 h 2805831"/>
              <a:gd name="connsiteX67" fmla="*/ 3031971 w 3445330"/>
              <a:gd name="connsiteY67" fmla="*/ 2329842 h 2805831"/>
              <a:gd name="connsiteX68" fmla="*/ 3069549 w 3445330"/>
              <a:gd name="connsiteY68" fmla="*/ 1277655 h 2805831"/>
              <a:gd name="connsiteX69" fmla="*/ 3094601 w 3445330"/>
              <a:gd name="connsiteY69" fmla="*/ 1139869 h 2805831"/>
              <a:gd name="connsiteX70" fmla="*/ 3157232 w 3445330"/>
              <a:gd name="connsiteY70" fmla="*/ 1039661 h 2805831"/>
              <a:gd name="connsiteX71" fmla="*/ 3169758 w 3445330"/>
              <a:gd name="connsiteY71" fmla="*/ 989557 h 2805831"/>
              <a:gd name="connsiteX72" fmla="*/ 3182284 w 3445330"/>
              <a:gd name="connsiteY72" fmla="*/ 951979 h 2805831"/>
              <a:gd name="connsiteX73" fmla="*/ 3194810 w 3445330"/>
              <a:gd name="connsiteY73" fmla="*/ 889348 h 2805831"/>
              <a:gd name="connsiteX74" fmla="*/ 3219862 w 3445330"/>
              <a:gd name="connsiteY74" fmla="*/ 764088 h 2805831"/>
              <a:gd name="connsiteX75" fmla="*/ 3207336 w 3445330"/>
              <a:gd name="connsiteY75" fmla="*/ 739036 h 280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445330" h="2805831">
                <a:moveTo>
                  <a:pt x="3207336" y="739036"/>
                </a:moveTo>
                <a:lnTo>
                  <a:pt x="3207336" y="739036"/>
                </a:lnTo>
                <a:cubicBezTo>
                  <a:pt x="3336227" y="674591"/>
                  <a:pt x="3311314" y="710388"/>
                  <a:pt x="3370174" y="626302"/>
                </a:cubicBezTo>
                <a:cubicBezTo>
                  <a:pt x="3387440" y="601636"/>
                  <a:pt x="3403577" y="576198"/>
                  <a:pt x="3420278" y="551146"/>
                </a:cubicBezTo>
                <a:lnTo>
                  <a:pt x="3445330" y="513568"/>
                </a:lnTo>
                <a:cubicBezTo>
                  <a:pt x="3436979" y="455113"/>
                  <a:pt x="3430540" y="396353"/>
                  <a:pt x="3420278" y="338203"/>
                </a:cubicBezTo>
                <a:cubicBezTo>
                  <a:pt x="3417983" y="325200"/>
                  <a:pt x="3410954" y="313434"/>
                  <a:pt x="3407752" y="300625"/>
                </a:cubicBezTo>
                <a:cubicBezTo>
                  <a:pt x="3402588" y="279971"/>
                  <a:pt x="3402701" y="257930"/>
                  <a:pt x="3395226" y="237995"/>
                </a:cubicBezTo>
                <a:cubicBezTo>
                  <a:pt x="3387524" y="217456"/>
                  <a:pt x="3348841" y="173669"/>
                  <a:pt x="3332596" y="162839"/>
                </a:cubicBezTo>
                <a:cubicBezTo>
                  <a:pt x="3321610" y="155515"/>
                  <a:pt x="3307544" y="154488"/>
                  <a:pt x="3295018" y="150313"/>
                </a:cubicBezTo>
                <a:cubicBezTo>
                  <a:pt x="3212627" y="88520"/>
                  <a:pt x="3274267" y="121802"/>
                  <a:pt x="3144706" y="100209"/>
                </a:cubicBezTo>
                <a:cubicBezTo>
                  <a:pt x="3127725" y="97379"/>
                  <a:pt x="3111435" y="91290"/>
                  <a:pt x="3094601" y="87683"/>
                </a:cubicBezTo>
                <a:cubicBezTo>
                  <a:pt x="3052966" y="78761"/>
                  <a:pt x="3011592" y="67912"/>
                  <a:pt x="2969341" y="62631"/>
                </a:cubicBezTo>
                <a:cubicBezTo>
                  <a:pt x="2827495" y="44900"/>
                  <a:pt x="2902629" y="53455"/>
                  <a:pt x="2743873" y="37579"/>
                </a:cubicBezTo>
                <a:cubicBezTo>
                  <a:pt x="2727172" y="33404"/>
                  <a:pt x="2710840" y="27280"/>
                  <a:pt x="2693769" y="25053"/>
                </a:cubicBezTo>
                <a:cubicBezTo>
                  <a:pt x="2614669" y="14735"/>
                  <a:pt x="2455774" y="0"/>
                  <a:pt x="2455774" y="0"/>
                </a:cubicBezTo>
                <a:lnTo>
                  <a:pt x="1378536" y="12527"/>
                </a:lnTo>
                <a:cubicBezTo>
                  <a:pt x="1228186" y="14992"/>
                  <a:pt x="1077568" y="14080"/>
                  <a:pt x="927599" y="25053"/>
                </a:cubicBezTo>
                <a:cubicBezTo>
                  <a:pt x="905174" y="26694"/>
                  <a:pt x="886300" y="42995"/>
                  <a:pt x="864969" y="50105"/>
                </a:cubicBezTo>
                <a:cubicBezTo>
                  <a:pt x="848637" y="55549"/>
                  <a:pt x="831566" y="58456"/>
                  <a:pt x="814864" y="62631"/>
                </a:cubicBezTo>
                <a:cubicBezTo>
                  <a:pt x="756606" y="91760"/>
                  <a:pt x="741394" y="98208"/>
                  <a:pt x="677078" y="137787"/>
                </a:cubicBezTo>
                <a:cubicBezTo>
                  <a:pt x="651436" y="153567"/>
                  <a:pt x="601922" y="187891"/>
                  <a:pt x="601922" y="187891"/>
                </a:cubicBezTo>
                <a:cubicBezTo>
                  <a:pt x="583436" y="215619"/>
                  <a:pt x="568226" y="243758"/>
                  <a:pt x="539292" y="263047"/>
                </a:cubicBezTo>
                <a:cubicBezTo>
                  <a:pt x="528306" y="270371"/>
                  <a:pt x="514240" y="271398"/>
                  <a:pt x="501714" y="275573"/>
                </a:cubicBezTo>
                <a:cubicBezTo>
                  <a:pt x="414827" y="362460"/>
                  <a:pt x="521089" y="253431"/>
                  <a:pt x="414032" y="375781"/>
                </a:cubicBezTo>
                <a:cubicBezTo>
                  <a:pt x="346517" y="452940"/>
                  <a:pt x="402673" y="374029"/>
                  <a:pt x="351401" y="450937"/>
                </a:cubicBezTo>
                <a:cubicBezTo>
                  <a:pt x="347226" y="463463"/>
                  <a:pt x="343511" y="476153"/>
                  <a:pt x="338875" y="488516"/>
                </a:cubicBezTo>
                <a:cubicBezTo>
                  <a:pt x="320197" y="538325"/>
                  <a:pt x="301930" y="573668"/>
                  <a:pt x="288771" y="626302"/>
                </a:cubicBezTo>
                <a:cubicBezTo>
                  <a:pt x="282611" y="650941"/>
                  <a:pt x="279837" y="676316"/>
                  <a:pt x="276245" y="701458"/>
                </a:cubicBezTo>
                <a:cubicBezTo>
                  <a:pt x="267637" y="761713"/>
                  <a:pt x="257768" y="855223"/>
                  <a:pt x="251193" y="914400"/>
                </a:cubicBezTo>
                <a:cubicBezTo>
                  <a:pt x="255368" y="1039660"/>
                  <a:pt x="256137" y="1165081"/>
                  <a:pt x="263719" y="1290181"/>
                </a:cubicBezTo>
                <a:cubicBezTo>
                  <a:pt x="264518" y="1303360"/>
                  <a:pt x="276977" y="1314576"/>
                  <a:pt x="276245" y="1327759"/>
                </a:cubicBezTo>
                <a:cubicBezTo>
                  <a:pt x="272740" y="1390846"/>
                  <a:pt x="261580" y="1453325"/>
                  <a:pt x="251193" y="1515650"/>
                </a:cubicBezTo>
                <a:cubicBezTo>
                  <a:pt x="249022" y="1528674"/>
                  <a:pt x="245665" y="1542031"/>
                  <a:pt x="238667" y="1553228"/>
                </a:cubicBezTo>
                <a:cubicBezTo>
                  <a:pt x="224497" y="1575899"/>
                  <a:pt x="203393" y="1593613"/>
                  <a:pt x="188563" y="1615858"/>
                </a:cubicBezTo>
                <a:cubicBezTo>
                  <a:pt x="178205" y="1631395"/>
                  <a:pt x="172775" y="1649750"/>
                  <a:pt x="163511" y="1665962"/>
                </a:cubicBezTo>
                <a:cubicBezTo>
                  <a:pt x="156042" y="1679033"/>
                  <a:pt x="145192" y="1690075"/>
                  <a:pt x="138459" y="1703540"/>
                </a:cubicBezTo>
                <a:cubicBezTo>
                  <a:pt x="127627" y="1725204"/>
                  <a:pt x="119828" y="1770353"/>
                  <a:pt x="113407" y="1791222"/>
                </a:cubicBezTo>
                <a:cubicBezTo>
                  <a:pt x="101758" y="1829081"/>
                  <a:pt x="88355" y="1866379"/>
                  <a:pt x="75829" y="1903957"/>
                </a:cubicBezTo>
                <a:lnTo>
                  <a:pt x="63303" y="1941535"/>
                </a:lnTo>
                <a:cubicBezTo>
                  <a:pt x="59128" y="1970762"/>
                  <a:pt x="59261" y="2000938"/>
                  <a:pt x="50777" y="2029217"/>
                </a:cubicBezTo>
                <a:cubicBezTo>
                  <a:pt x="46451" y="2043636"/>
                  <a:pt x="30486" y="2052513"/>
                  <a:pt x="25725" y="2066795"/>
                </a:cubicBezTo>
                <a:cubicBezTo>
                  <a:pt x="17694" y="2090889"/>
                  <a:pt x="17374" y="2116899"/>
                  <a:pt x="13199" y="2141951"/>
                </a:cubicBezTo>
                <a:cubicBezTo>
                  <a:pt x="23028" y="2387668"/>
                  <a:pt x="-47567" y="2395669"/>
                  <a:pt x="63303" y="2492680"/>
                </a:cubicBezTo>
                <a:cubicBezTo>
                  <a:pt x="83423" y="2510285"/>
                  <a:pt x="105056" y="2526083"/>
                  <a:pt x="125933" y="2542784"/>
                </a:cubicBezTo>
                <a:cubicBezTo>
                  <a:pt x="134284" y="2559485"/>
                  <a:pt x="137781" y="2579684"/>
                  <a:pt x="150985" y="2592888"/>
                </a:cubicBezTo>
                <a:cubicBezTo>
                  <a:pt x="172275" y="2614178"/>
                  <a:pt x="201089" y="2626291"/>
                  <a:pt x="226141" y="2642992"/>
                </a:cubicBezTo>
                <a:cubicBezTo>
                  <a:pt x="238667" y="2651343"/>
                  <a:pt x="250953" y="2660065"/>
                  <a:pt x="263719" y="2668044"/>
                </a:cubicBezTo>
                <a:cubicBezTo>
                  <a:pt x="284365" y="2680947"/>
                  <a:pt x="303252" y="2697923"/>
                  <a:pt x="326349" y="2705622"/>
                </a:cubicBezTo>
                <a:cubicBezTo>
                  <a:pt x="338875" y="2709797"/>
                  <a:pt x="352117" y="2712243"/>
                  <a:pt x="363927" y="2718148"/>
                </a:cubicBezTo>
                <a:cubicBezTo>
                  <a:pt x="432765" y="2752567"/>
                  <a:pt x="368784" y="2742247"/>
                  <a:pt x="464136" y="2768253"/>
                </a:cubicBezTo>
                <a:cubicBezTo>
                  <a:pt x="488639" y="2774936"/>
                  <a:pt x="514499" y="2775269"/>
                  <a:pt x="539292" y="2780779"/>
                </a:cubicBezTo>
                <a:cubicBezTo>
                  <a:pt x="552181" y="2783643"/>
                  <a:pt x="563846" y="2791134"/>
                  <a:pt x="576870" y="2793305"/>
                </a:cubicBezTo>
                <a:cubicBezTo>
                  <a:pt x="614165" y="2799521"/>
                  <a:pt x="652026" y="2801656"/>
                  <a:pt x="689604" y="2805831"/>
                </a:cubicBezTo>
                <a:cubicBezTo>
                  <a:pt x="844092" y="2801656"/>
                  <a:pt x="998716" y="2801023"/>
                  <a:pt x="1153067" y="2793305"/>
                </a:cubicBezTo>
                <a:cubicBezTo>
                  <a:pt x="1166254" y="2792646"/>
                  <a:pt x="1177574" y="2782646"/>
                  <a:pt x="1190645" y="2780779"/>
                </a:cubicBezTo>
                <a:cubicBezTo>
                  <a:pt x="1236300" y="2774257"/>
                  <a:pt x="1282363" y="2770396"/>
                  <a:pt x="1328432" y="2768253"/>
                </a:cubicBezTo>
                <a:cubicBezTo>
                  <a:pt x="1461964" y="2762042"/>
                  <a:pt x="1595653" y="2759902"/>
                  <a:pt x="1729264" y="2755727"/>
                </a:cubicBezTo>
                <a:cubicBezTo>
                  <a:pt x="2194925" y="2767085"/>
                  <a:pt x="2263122" y="2777428"/>
                  <a:pt x="2718821" y="2755727"/>
                </a:cubicBezTo>
                <a:cubicBezTo>
                  <a:pt x="2736017" y="2754908"/>
                  <a:pt x="2752120" y="2746935"/>
                  <a:pt x="2768925" y="2743200"/>
                </a:cubicBezTo>
                <a:cubicBezTo>
                  <a:pt x="2789708" y="2738581"/>
                  <a:pt x="2810678" y="2734849"/>
                  <a:pt x="2831555" y="2730674"/>
                </a:cubicBezTo>
                <a:cubicBezTo>
                  <a:pt x="2844081" y="2722323"/>
                  <a:pt x="2858488" y="2716267"/>
                  <a:pt x="2869133" y="2705622"/>
                </a:cubicBezTo>
                <a:cubicBezTo>
                  <a:pt x="2879778" y="2694977"/>
                  <a:pt x="2886716" y="2681115"/>
                  <a:pt x="2894185" y="2668044"/>
                </a:cubicBezTo>
                <a:cubicBezTo>
                  <a:pt x="2903449" y="2651832"/>
                  <a:pt x="2911653" y="2635003"/>
                  <a:pt x="2919237" y="2617940"/>
                </a:cubicBezTo>
                <a:cubicBezTo>
                  <a:pt x="2928369" y="2597393"/>
                  <a:pt x="2933369" y="2574965"/>
                  <a:pt x="2944289" y="2555310"/>
                </a:cubicBezTo>
                <a:cubicBezTo>
                  <a:pt x="2954428" y="2537061"/>
                  <a:pt x="2969341" y="2521907"/>
                  <a:pt x="2981867" y="2505206"/>
                </a:cubicBezTo>
                <a:cubicBezTo>
                  <a:pt x="2990218" y="2471803"/>
                  <a:pt x="2996031" y="2437662"/>
                  <a:pt x="3006919" y="2404998"/>
                </a:cubicBezTo>
                <a:lnTo>
                  <a:pt x="3031971" y="2329842"/>
                </a:lnTo>
                <a:cubicBezTo>
                  <a:pt x="3084051" y="1678838"/>
                  <a:pt x="3037883" y="2338457"/>
                  <a:pt x="3069549" y="1277655"/>
                </a:cubicBezTo>
                <a:cubicBezTo>
                  <a:pt x="3070011" y="1262166"/>
                  <a:pt x="3076804" y="1171014"/>
                  <a:pt x="3094601" y="1139869"/>
                </a:cubicBezTo>
                <a:cubicBezTo>
                  <a:pt x="3224711" y="912176"/>
                  <a:pt x="3050099" y="1253918"/>
                  <a:pt x="3157232" y="1039661"/>
                </a:cubicBezTo>
                <a:cubicBezTo>
                  <a:pt x="3161407" y="1022960"/>
                  <a:pt x="3165029" y="1006110"/>
                  <a:pt x="3169758" y="989557"/>
                </a:cubicBezTo>
                <a:cubicBezTo>
                  <a:pt x="3173385" y="976861"/>
                  <a:pt x="3179082" y="964788"/>
                  <a:pt x="3182284" y="951979"/>
                </a:cubicBezTo>
                <a:cubicBezTo>
                  <a:pt x="3187448" y="931324"/>
                  <a:pt x="3191001" y="910295"/>
                  <a:pt x="3194810" y="889348"/>
                </a:cubicBezTo>
                <a:cubicBezTo>
                  <a:pt x="3202211" y="848645"/>
                  <a:pt x="3206569" y="803968"/>
                  <a:pt x="3219862" y="764088"/>
                </a:cubicBezTo>
                <a:cubicBezTo>
                  <a:pt x="3222814" y="755231"/>
                  <a:pt x="3209424" y="743211"/>
                  <a:pt x="3207336" y="739036"/>
                </a:cubicBezTo>
                <a:close/>
              </a:path>
            </a:pathLst>
          </a:cu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8506260" y="150313"/>
            <a:ext cx="2856108" cy="2625487"/>
          </a:xfrm>
          <a:custGeom>
            <a:avLst/>
            <a:gdLst>
              <a:gd name="connsiteX0" fmla="*/ 2843408 w 2856108"/>
              <a:gd name="connsiteY0" fmla="*/ 463463 h 2625487"/>
              <a:gd name="connsiteX1" fmla="*/ 2843408 w 2856108"/>
              <a:gd name="connsiteY1" fmla="*/ 463463 h 2625487"/>
              <a:gd name="connsiteX2" fmla="*/ 2793304 w 2856108"/>
              <a:gd name="connsiteY2" fmla="*/ 338203 h 2625487"/>
              <a:gd name="connsiteX3" fmla="*/ 2755726 w 2856108"/>
              <a:gd name="connsiteY3" fmla="*/ 313151 h 2625487"/>
              <a:gd name="connsiteX4" fmla="*/ 2592888 w 2856108"/>
              <a:gd name="connsiteY4" fmla="*/ 212943 h 2625487"/>
              <a:gd name="connsiteX5" fmla="*/ 2517731 w 2856108"/>
              <a:gd name="connsiteY5" fmla="*/ 200417 h 2625487"/>
              <a:gd name="connsiteX6" fmla="*/ 2455101 w 2856108"/>
              <a:gd name="connsiteY6" fmla="*/ 175365 h 2625487"/>
              <a:gd name="connsiteX7" fmla="*/ 2379945 w 2856108"/>
              <a:gd name="connsiteY7" fmla="*/ 150313 h 2625487"/>
              <a:gd name="connsiteX8" fmla="*/ 2329841 w 2856108"/>
              <a:gd name="connsiteY8" fmla="*/ 125261 h 2625487"/>
              <a:gd name="connsiteX9" fmla="*/ 2292263 w 2856108"/>
              <a:gd name="connsiteY9" fmla="*/ 100209 h 2625487"/>
              <a:gd name="connsiteX10" fmla="*/ 2242159 w 2856108"/>
              <a:gd name="connsiteY10" fmla="*/ 87683 h 2625487"/>
              <a:gd name="connsiteX11" fmla="*/ 2054268 w 2856108"/>
              <a:gd name="connsiteY11" fmla="*/ 37578 h 2625487"/>
              <a:gd name="connsiteX12" fmla="*/ 2016690 w 2856108"/>
              <a:gd name="connsiteY12" fmla="*/ 25052 h 2625487"/>
              <a:gd name="connsiteX13" fmla="*/ 1728592 w 2856108"/>
              <a:gd name="connsiteY13" fmla="*/ 0 h 2625487"/>
              <a:gd name="connsiteX14" fmla="*/ 1427967 w 2856108"/>
              <a:gd name="connsiteY14" fmla="*/ 25052 h 2625487"/>
              <a:gd name="connsiteX15" fmla="*/ 1327759 w 2856108"/>
              <a:gd name="connsiteY15" fmla="*/ 50104 h 2625487"/>
              <a:gd name="connsiteX16" fmla="*/ 1277655 w 2856108"/>
              <a:gd name="connsiteY16" fmla="*/ 87683 h 2625487"/>
              <a:gd name="connsiteX17" fmla="*/ 1227551 w 2856108"/>
              <a:gd name="connsiteY17" fmla="*/ 100209 h 2625487"/>
              <a:gd name="connsiteX18" fmla="*/ 1139868 w 2856108"/>
              <a:gd name="connsiteY18" fmla="*/ 150313 h 2625487"/>
              <a:gd name="connsiteX19" fmla="*/ 1064712 w 2856108"/>
              <a:gd name="connsiteY19" fmla="*/ 225469 h 2625487"/>
              <a:gd name="connsiteX20" fmla="*/ 1027134 w 2856108"/>
              <a:gd name="connsiteY20" fmla="*/ 250521 h 2625487"/>
              <a:gd name="connsiteX21" fmla="*/ 926926 w 2856108"/>
              <a:gd name="connsiteY21" fmla="*/ 338203 h 2625487"/>
              <a:gd name="connsiteX22" fmla="*/ 864296 w 2856108"/>
              <a:gd name="connsiteY22" fmla="*/ 400833 h 2625487"/>
              <a:gd name="connsiteX23" fmla="*/ 826718 w 2856108"/>
              <a:gd name="connsiteY23" fmla="*/ 450937 h 2625487"/>
              <a:gd name="connsiteX24" fmla="*/ 764088 w 2856108"/>
              <a:gd name="connsiteY24" fmla="*/ 488515 h 2625487"/>
              <a:gd name="connsiteX25" fmla="*/ 713983 w 2856108"/>
              <a:gd name="connsiteY25" fmla="*/ 526093 h 2625487"/>
              <a:gd name="connsiteX26" fmla="*/ 613775 w 2856108"/>
              <a:gd name="connsiteY26" fmla="*/ 613776 h 2625487"/>
              <a:gd name="connsiteX27" fmla="*/ 475989 w 2856108"/>
              <a:gd name="connsiteY27" fmla="*/ 789140 h 2625487"/>
              <a:gd name="connsiteX28" fmla="*/ 363255 w 2856108"/>
              <a:gd name="connsiteY28" fmla="*/ 889348 h 2625487"/>
              <a:gd name="connsiteX29" fmla="*/ 338203 w 2856108"/>
              <a:gd name="connsiteY29" fmla="*/ 926926 h 2625487"/>
              <a:gd name="connsiteX30" fmla="*/ 250520 w 2856108"/>
              <a:gd name="connsiteY30" fmla="*/ 1014609 h 2625487"/>
              <a:gd name="connsiteX31" fmla="*/ 175364 w 2856108"/>
              <a:gd name="connsiteY31" fmla="*/ 1114817 h 2625487"/>
              <a:gd name="connsiteX32" fmla="*/ 125260 w 2856108"/>
              <a:gd name="connsiteY32" fmla="*/ 1164921 h 2625487"/>
              <a:gd name="connsiteX33" fmla="*/ 75156 w 2856108"/>
              <a:gd name="connsiteY33" fmla="*/ 1252603 h 2625487"/>
              <a:gd name="connsiteX34" fmla="*/ 50104 w 2856108"/>
              <a:gd name="connsiteY34" fmla="*/ 1290181 h 2625487"/>
              <a:gd name="connsiteX35" fmla="*/ 37578 w 2856108"/>
              <a:gd name="connsiteY35" fmla="*/ 1340285 h 2625487"/>
              <a:gd name="connsiteX36" fmla="*/ 25052 w 2856108"/>
              <a:gd name="connsiteY36" fmla="*/ 1377863 h 2625487"/>
              <a:gd name="connsiteX37" fmla="*/ 12526 w 2856108"/>
              <a:gd name="connsiteY37" fmla="*/ 1515650 h 2625487"/>
              <a:gd name="connsiteX38" fmla="*/ 0 w 2856108"/>
              <a:gd name="connsiteY38" fmla="*/ 1603332 h 2625487"/>
              <a:gd name="connsiteX39" fmla="*/ 12526 w 2856108"/>
              <a:gd name="connsiteY39" fmla="*/ 1991639 h 2625487"/>
              <a:gd name="connsiteX40" fmla="*/ 37578 w 2856108"/>
              <a:gd name="connsiteY40" fmla="*/ 2029217 h 2625487"/>
              <a:gd name="connsiteX41" fmla="*/ 75156 w 2856108"/>
              <a:gd name="connsiteY41" fmla="*/ 2091847 h 2625487"/>
              <a:gd name="connsiteX42" fmla="*/ 150312 w 2856108"/>
              <a:gd name="connsiteY42" fmla="*/ 2167003 h 2625487"/>
              <a:gd name="connsiteX43" fmla="*/ 175364 w 2856108"/>
              <a:gd name="connsiteY43" fmla="*/ 2242159 h 2625487"/>
              <a:gd name="connsiteX44" fmla="*/ 237994 w 2856108"/>
              <a:gd name="connsiteY44" fmla="*/ 2292263 h 2625487"/>
              <a:gd name="connsiteX45" fmla="*/ 263047 w 2856108"/>
              <a:gd name="connsiteY45" fmla="*/ 2329841 h 2625487"/>
              <a:gd name="connsiteX46" fmla="*/ 338203 w 2856108"/>
              <a:gd name="connsiteY46" fmla="*/ 2392472 h 2625487"/>
              <a:gd name="connsiteX47" fmla="*/ 413359 w 2856108"/>
              <a:gd name="connsiteY47" fmla="*/ 2467628 h 2625487"/>
              <a:gd name="connsiteX48" fmla="*/ 513567 w 2856108"/>
              <a:gd name="connsiteY48" fmla="*/ 2517732 h 2625487"/>
              <a:gd name="connsiteX49" fmla="*/ 601249 w 2856108"/>
              <a:gd name="connsiteY49" fmla="*/ 2555310 h 2625487"/>
              <a:gd name="connsiteX50" fmla="*/ 651353 w 2856108"/>
              <a:gd name="connsiteY50" fmla="*/ 2580362 h 2625487"/>
              <a:gd name="connsiteX51" fmla="*/ 851770 w 2856108"/>
              <a:gd name="connsiteY51" fmla="*/ 2592888 h 2625487"/>
              <a:gd name="connsiteX52" fmla="*/ 1778696 w 2856108"/>
              <a:gd name="connsiteY52" fmla="*/ 2592888 h 2625487"/>
              <a:gd name="connsiteX53" fmla="*/ 1954060 w 2856108"/>
              <a:gd name="connsiteY53" fmla="*/ 2530258 h 2625487"/>
              <a:gd name="connsiteX54" fmla="*/ 2079320 w 2856108"/>
              <a:gd name="connsiteY54" fmla="*/ 2417524 h 2625487"/>
              <a:gd name="connsiteX55" fmla="*/ 2104373 w 2856108"/>
              <a:gd name="connsiteY55" fmla="*/ 2392472 h 2625487"/>
              <a:gd name="connsiteX56" fmla="*/ 2179529 w 2856108"/>
              <a:gd name="connsiteY56" fmla="*/ 2342367 h 2625487"/>
              <a:gd name="connsiteX57" fmla="*/ 2217107 w 2856108"/>
              <a:gd name="connsiteY57" fmla="*/ 2317315 h 2625487"/>
              <a:gd name="connsiteX58" fmla="*/ 2279737 w 2856108"/>
              <a:gd name="connsiteY58" fmla="*/ 2242159 h 2625487"/>
              <a:gd name="connsiteX59" fmla="*/ 2329841 w 2856108"/>
              <a:gd name="connsiteY59" fmla="*/ 2217107 h 2625487"/>
              <a:gd name="connsiteX60" fmla="*/ 2367419 w 2856108"/>
              <a:gd name="connsiteY60" fmla="*/ 2179529 h 2625487"/>
              <a:gd name="connsiteX61" fmla="*/ 2417523 w 2856108"/>
              <a:gd name="connsiteY61" fmla="*/ 2154477 h 2625487"/>
              <a:gd name="connsiteX62" fmla="*/ 2505205 w 2856108"/>
              <a:gd name="connsiteY62" fmla="*/ 2054269 h 2625487"/>
              <a:gd name="connsiteX63" fmla="*/ 2542783 w 2856108"/>
              <a:gd name="connsiteY63" fmla="*/ 2029217 h 2625487"/>
              <a:gd name="connsiteX64" fmla="*/ 2567836 w 2856108"/>
              <a:gd name="connsiteY64" fmla="*/ 2004165 h 2625487"/>
              <a:gd name="connsiteX65" fmla="*/ 2617940 w 2856108"/>
              <a:gd name="connsiteY65" fmla="*/ 1866378 h 2625487"/>
              <a:gd name="connsiteX66" fmla="*/ 2642992 w 2856108"/>
              <a:gd name="connsiteY66" fmla="*/ 1766170 h 2625487"/>
              <a:gd name="connsiteX67" fmla="*/ 2655518 w 2856108"/>
              <a:gd name="connsiteY67" fmla="*/ 1703540 h 2625487"/>
              <a:gd name="connsiteX68" fmla="*/ 2680570 w 2856108"/>
              <a:gd name="connsiteY68" fmla="*/ 1615858 h 2625487"/>
              <a:gd name="connsiteX69" fmla="*/ 2705622 w 2856108"/>
              <a:gd name="connsiteY69" fmla="*/ 1427967 h 2625487"/>
              <a:gd name="connsiteX70" fmla="*/ 2718148 w 2856108"/>
              <a:gd name="connsiteY70" fmla="*/ 1352811 h 2625487"/>
              <a:gd name="connsiteX71" fmla="*/ 2743200 w 2856108"/>
              <a:gd name="connsiteY71" fmla="*/ 1302707 h 2625487"/>
              <a:gd name="connsiteX72" fmla="*/ 2755726 w 2856108"/>
              <a:gd name="connsiteY72" fmla="*/ 1240077 h 2625487"/>
              <a:gd name="connsiteX73" fmla="*/ 2780778 w 2856108"/>
              <a:gd name="connsiteY73" fmla="*/ 751562 h 2625487"/>
              <a:gd name="connsiteX74" fmla="*/ 2793304 w 2856108"/>
              <a:gd name="connsiteY74" fmla="*/ 713984 h 2625487"/>
              <a:gd name="connsiteX75" fmla="*/ 2818356 w 2856108"/>
              <a:gd name="connsiteY75" fmla="*/ 601250 h 2625487"/>
              <a:gd name="connsiteX76" fmla="*/ 2855934 w 2856108"/>
              <a:gd name="connsiteY76" fmla="*/ 475989 h 2625487"/>
              <a:gd name="connsiteX77" fmla="*/ 2843408 w 2856108"/>
              <a:gd name="connsiteY77" fmla="*/ 463463 h 262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856108" h="2625487">
                <a:moveTo>
                  <a:pt x="2843408" y="463463"/>
                </a:moveTo>
                <a:lnTo>
                  <a:pt x="2843408" y="463463"/>
                </a:lnTo>
                <a:cubicBezTo>
                  <a:pt x="2826707" y="421710"/>
                  <a:pt x="2815963" y="377047"/>
                  <a:pt x="2793304" y="338203"/>
                </a:cubicBezTo>
                <a:cubicBezTo>
                  <a:pt x="2785719" y="325199"/>
                  <a:pt x="2767901" y="322006"/>
                  <a:pt x="2755726" y="313151"/>
                </a:cubicBezTo>
                <a:cubicBezTo>
                  <a:pt x="2684342" y="261235"/>
                  <a:pt x="2669076" y="233721"/>
                  <a:pt x="2592888" y="212943"/>
                </a:cubicBezTo>
                <a:cubicBezTo>
                  <a:pt x="2568385" y="206260"/>
                  <a:pt x="2542783" y="204592"/>
                  <a:pt x="2517731" y="200417"/>
                </a:cubicBezTo>
                <a:cubicBezTo>
                  <a:pt x="2496854" y="192066"/>
                  <a:pt x="2476232" y="183049"/>
                  <a:pt x="2455101" y="175365"/>
                </a:cubicBezTo>
                <a:cubicBezTo>
                  <a:pt x="2430284" y="166341"/>
                  <a:pt x="2404463" y="160120"/>
                  <a:pt x="2379945" y="150313"/>
                </a:cubicBezTo>
                <a:cubicBezTo>
                  <a:pt x="2362608" y="143378"/>
                  <a:pt x="2346053" y="134525"/>
                  <a:pt x="2329841" y="125261"/>
                </a:cubicBezTo>
                <a:cubicBezTo>
                  <a:pt x="2316770" y="117792"/>
                  <a:pt x="2306100" y="106139"/>
                  <a:pt x="2292263" y="100209"/>
                </a:cubicBezTo>
                <a:cubicBezTo>
                  <a:pt x="2276440" y="93428"/>
                  <a:pt x="2258613" y="92746"/>
                  <a:pt x="2242159" y="87683"/>
                </a:cubicBezTo>
                <a:cubicBezTo>
                  <a:pt x="2080451" y="37926"/>
                  <a:pt x="2184449" y="59275"/>
                  <a:pt x="2054268" y="37578"/>
                </a:cubicBezTo>
                <a:cubicBezTo>
                  <a:pt x="2041742" y="33403"/>
                  <a:pt x="2029499" y="28254"/>
                  <a:pt x="2016690" y="25052"/>
                </a:cubicBezTo>
                <a:cubicBezTo>
                  <a:pt x="1915334" y="-287"/>
                  <a:pt x="1851274" y="6816"/>
                  <a:pt x="1728592" y="0"/>
                </a:cubicBezTo>
                <a:cubicBezTo>
                  <a:pt x="1660241" y="4272"/>
                  <a:pt x="1511281" y="9431"/>
                  <a:pt x="1427967" y="25052"/>
                </a:cubicBezTo>
                <a:cubicBezTo>
                  <a:pt x="1394126" y="31397"/>
                  <a:pt x="1327759" y="50104"/>
                  <a:pt x="1327759" y="50104"/>
                </a:cubicBezTo>
                <a:cubicBezTo>
                  <a:pt x="1311058" y="62630"/>
                  <a:pt x="1296328" y="78346"/>
                  <a:pt x="1277655" y="87683"/>
                </a:cubicBezTo>
                <a:cubicBezTo>
                  <a:pt x="1262257" y="95382"/>
                  <a:pt x="1243670" y="94164"/>
                  <a:pt x="1227551" y="100209"/>
                </a:cubicBezTo>
                <a:cubicBezTo>
                  <a:pt x="1207935" y="107565"/>
                  <a:pt x="1157546" y="134599"/>
                  <a:pt x="1139868" y="150313"/>
                </a:cubicBezTo>
                <a:cubicBezTo>
                  <a:pt x="1113388" y="173851"/>
                  <a:pt x="1094191" y="205817"/>
                  <a:pt x="1064712" y="225469"/>
                </a:cubicBezTo>
                <a:cubicBezTo>
                  <a:pt x="1052186" y="233820"/>
                  <a:pt x="1037779" y="239876"/>
                  <a:pt x="1027134" y="250521"/>
                </a:cubicBezTo>
                <a:cubicBezTo>
                  <a:pt x="934481" y="343174"/>
                  <a:pt x="1022513" y="290409"/>
                  <a:pt x="926926" y="338203"/>
                </a:cubicBezTo>
                <a:cubicBezTo>
                  <a:pt x="860121" y="438411"/>
                  <a:pt x="947803" y="317326"/>
                  <a:pt x="864296" y="400833"/>
                </a:cubicBezTo>
                <a:cubicBezTo>
                  <a:pt x="849534" y="415595"/>
                  <a:pt x="842429" y="437190"/>
                  <a:pt x="826718" y="450937"/>
                </a:cubicBezTo>
                <a:cubicBezTo>
                  <a:pt x="808396" y="466969"/>
                  <a:pt x="784345" y="475010"/>
                  <a:pt x="764088" y="488515"/>
                </a:cubicBezTo>
                <a:cubicBezTo>
                  <a:pt x="746717" y="500095"/>
                  <a:pt x="729587" y="512223"/>
                  <a:pt x="713983" y="526093"/>
                </a:cubicBezTo>
                <a:cubicBezTo>
                  <a:pt x="604066" y="623797"/>
                  <a:pt x="694603" y="559891"/>
                  <a:pt x="613775" y="613776"/>
                </a:cubicBezTo>
                <a:cubicBezTo>
                  <a:pt x="572615" y="675517"/>
                  <a:pt x="532309" y="739860"/>
                  <a:pt x="475989" y="789140"/>
                </a:cubicBezTo>
                <a:cubicBezTo>
                  <a:pt x="418704" y="839265"/>
                  <a:pt x="411248" y="833356"/>
                  <a:pt x="363255" y="889348"/>
                </a:cubicBezTo>
                <a:cubicBezTo>
                  <a:pt x="353458" y="900778"/>
                  <a:pt x="348274" y="915736"/>
                  <a:pt x="338203" y="926926"/>
                </a:cubicBezTo>
                <a:cubicBezTo>
                  <a:pt x="310552" y="957649"/>
                  <a:pt x="275320" y="981542"/>
                  <a:pt x="250520" y="1014609"/>
                </a:cubicBezTo>
                <a:cubicBezTo>
                  <a:pt x="225468" y="1048012"/>
                  <a:pt x="204888" y="1085293"/>
                  <a:pt x="175364" y="1114817"/>
                </a:cubicBezTo>
                <a:cubicBezTo>
                  <a:pt x="158663" y="1131518"/>
                  <a:pt x="140631" y="1146988"/>
                  <a:pt x="125260" y="1164921"/>
                </a:cubicBezTo>
                <a:cubicBezTo>
                  <a:pt x="99102" y="1195439"/>
                  <a:pt x="95465" y="1217062"/>
                  <a:pt x="75156" y="1252603"/>
                </a:cubicBezTo>
                <a:cubicBezTo>
                  <a:pt x="67687" y="1265674"/>
                  <a:pt x="58455" y="1277655"/>
                  <a:pt x="50104" y="1290181"/>
                </a:cubicBezTo>
                <a:cubicBezTo>
                  <a:pt x="45929" y="1306882"/>
                  <a:pt x="42307" y="1323732"/>
                  <a:pt x="37578" y="1340285"/>
                </a:cubicBezTo>
                <a:cubicBezTo>
                  <a:pt x="33951" y="1352981"/>
                  <a:pt x="26919" y="1364792"/>
                  <a:pt x="25052" y="1377863"/>
                </a:cubicBezTo>
                <a:cubicBezTo>
                  <a:pt x="18530" y="1423518"/>
                  <a:pt x="17619" y="1469814"/>
                  <a:pt x="12526" y="1515650"/>
                </a:cubicBezTo>
                <a:cubicBezTo>
                  <a:pt x="9266" y="1544993"/>
                  <a:pt x="4175" y="1574105"/>
                  <a:pt x="0" y="1603332"/>
                </a:cubicBezTo>
                <a:cubicBezTo>
                  <a:pt x="4175" y="1732768"/>
                  <a:pt x="1144" y="1862637"/>
                  <a:pt x="12526" y="1991639"/>
                </a:cubicBezTo>
                <a:cubicBezTo>
                  <a:pt x="13849" y="2006635"/>
                  <a:pt x="29599" y="2016451"/>
                  <a:pt x="37578" y="2029217"/>
                </a:cubicBezTo>
                <a:cubicBezTo>
                  <a:pt x="50481" y="2049863"/>
                  <a:pt x="59124" y="2073525"/>
                  <a:pt x="75156" y="2091847"/>
                </a:cubicBezTo>
                <a:cubicBezTo>
                  <a:pt x="124943" y="2148746"/>
                  <a:pt x="122593" y="2104635"/>
                  <a:pt x="150312" y="2167003"/>
                </a:cubicBezTo>
                <a:cubicBezTo>
                  <a:pt x="161037" y="2191134"/>
                  <a:pt x="160221" y="2220525"/>
                  <a:pt x="175364" y="2242159"/>
                </a:cubicBezTo>
                <a:cubicBezTo>
                  <a:pt x="190696" y="2264061"/>
                  <a:pt x="219089" y="2273358"/>
                  <a:pt x="237994" y="2292263"/>
                </a:cubicBezTo>
                <a:cubicBezTo>
                  <a:pt x="248639" y="2302908"/>
                  <a:pt x="252402" y="2319196"/>
                  <a:pt x="263047" y="2329841"/>
                </a:cubicBezTo>
                <a:cubicBezTo>
                  <a:pt x="286106" y="2352900"/>
                  <a:pt x="315144" y="2369413"/>
                  <a:pt x="338203" y="2392472"/>
                </a:cubicBezTo>
                <a:cubicBezTo>
                  <a:pt x="400866" y="2455136"/>
                  <a:pt x="315113" y="2410318"/>
                  <a:pt x="413359" y="2467628"/>
                </a:cubicBezTo>
                <a:cubicBezTo>
                  <a:pt x="445617" y="2486445"/>
                  <a:pt x="482494" y="2497017"/>
                  <a:pt x="513567" y="2517732"/>
                </a:cubicBezTo>
                <a:cubicBezTo>
                  <a:pt x="589720" y="2568501"/>
                  <a:pt x="508808" y="2520645"/>
                  <a:pt x="601249" y="2555310"/>
                </a:cubicBezTo>
                <a:cubicBezTo>
                  <a:pt x="618733" y="2561866"/>
                  <a:pt x="632887" y="2577592"/>
                  <a:pt x="651353" y="2580362"/>
                </a:cubicBezTo>
                <a:cubicBezTo>
                  <a:pt x="717548" y="2590291"/>
                  <a:pt x="784964" y="2588713"/>
                  <a:pt x="851770" y="2592888"/>
                </a:cubicBezTo>
                <a:cubicBezTo>
                  <a:pt x="1198736" y="2642455"/>
                  <a:pt x="1077500" y="2629793"/>
                  <a:pt x="1778696" y="2592888"/>
                </a:cubicBezTo>
                <a:cubicBezTo>
                  <a:pt x="1804426" y="2591534"/>
                  <a:pt x="1916149" y="2545423"/>
                  <a:pt x="1954060" y="2530258"/>
                </a:cubicBezTo>
                <a:cubicBezTo>
                  <a:pt x="2073435" y="2410883"/>
                  <a:pt x="1959370" y="2520337"/>
                  <a:pt x="2079320" y="2417524"/>
                </a:cubicBezTo>
                <a:cubicBezTo>
                  <a:pt x="2088287" y="2409838"/>
                  <a:pt x="2094925" y="2399558"/>
                  <a:pt x="2104373" y="2392472"/>
                </a:cubicBezTo>
                <a:cubicBezTo>
                  <a:pt x="2128460" y="2374407"/>
                  <a:pt x="2154477" y="2359069"/>
                  <a:pt x="2179529" y="2342367"/>
                </a:cubicBezTo>
                <a:lnTo>
                  <a:pt x="2217107" y="2317315"/>
                </a:lnTo>
                <a:cubicBezTo>
                  <a:pt x="2237083" y="2287351"/>
                  <a:pt x="2249050" y="2264079"/>
                  <a:pt x="2279737" y="2242159"/>
                </a:cubicBezTo>
                <a:cubicBezTo>
                  <a:pt x="2294932" y="2231306"/>
                  <a:pt x="2314646" y="2227960"/>
                  <a:pt x="2329841" y="2217107"/>
                </a:cubicBezTo>
                <a:cubicBezTo>
                  <a:pt x="2344256" y="2206811"/>
                  <a:pt x="2353004" y="2189825"/>
                  <a:pt x="2367419" y="2179529"/>
                </a:cubicBezTo>
                <a:cubicBezTo>
                  <a:pt x="2382614" y="2168676"/>
                  <a:pt x="2402328" y="2165330"/>
                  <a:pt x="2417523" y="2154477"/>
                </a:cubicBezTo>
                <a:cubicBezTo>
                  <a:pt x="2452987" y="2129145"/>
                  <a:pt x="2475756" y="2083718"/>
                  <a:pt x="2505205" y="2054269"/>
                </a:cubicBezTo>
                <a:cubicBezTo>
                  <a:pt x="2515850" y="2043624"/>
                  <a:pt x="2531027" y="2038621"/>
                  <a:pt x="2542783" y="2029217"/>
                </a:cubicBezTo>
                <a:cubicBezTo>
                  <a:pt x="2552005" y="2021840"/>
                  <a:pt x="2559485" y="2012516"/>
                  <a:pt x="2567836" y="2004165"/>
                </a:cubicBezTo>
                <a:cubicBezTo>
                  <a:pt x="2584440" y="1962656"/>
                  <a:pt x="2607218" y="1909264"/>
                  <a:pt x="2617940" y="1866378"/>
                </a:cubicBezTo>
                <a:cubicBezTo>
                  <a:pt x="2626291" y="1832975"/>
                  <a:pt x="2636240" y="1799932"/>
                  <a:pt x="2642992" y="1766170"/>
                </a:cubicBezTo>
                <a:cubicBezTo>
                  <a:pt x="2647167" y="1745293"/>
                  <a:pt x="2650354" y="1724194"/>
                  <a:pt x="2655518" y="1703540"/>
                </a:cubicBezTo>
                <a:cubicBezTo>
                  <a:pt x="2662890" y="1674051"/>
                  <a:pt x="2673735" y="1645476"/>
                  <a:pt x="2680570" y="1615858"/>
                </a:cubicBezTo>
                <a:cubicBezTo>
                  <a:pt x="2694326" y="1556249"/>
                  <a:pt x="2697714" y="1487277"/>
                  <a:pt x="2705622" y="1427967"/>
                </a:cubicBezTo>
                <a:cubicBezTo>
                  <a:pt x="2708979" y="1402792"/>
                  <a:pt x="2710850" y="1377137"/>
                  <a:pt x="2718148" y="1352811"/>
                </a:cubicBezTo>
                <a:cubicBezTo>
                  <a:pt x="2723514" y="1334926"/>
                  <a:pt x="2734849" y="1319408"/>
                  <a:pt x="2743200" y="1302707"/>
                </a:cubicBezTo>
                <a:cubicBezTo>
                  <a:pt x="2747375" y="1281830"/>
                  <a:pt x="2754511" y="1261332"/>
                  <a:pt x="2755726" y="1240077"/>
                </a:cubicBezTo>
                <a:cubicBezTo>
                  <a:pt x="2761696" y="1135597"/>
                  <a:pt x="2756769" y="895614"/>
                  <a:pt x="2780778" y="751562"/>
                </a:cubicBezTo>
                <a:cubicBezTo>
                  <a:pt x="2782949" y="738538"/>
                  <a:pt x="2790102" y="726793"/>
                  <a:pt x="2793304" y="713984"/>
                </a:cubicBezTo>
                <a:cubicBezTo>
                  <a:pt x="2811184" y="642465"/>
                  <a:pt x="2799067" y="665546"/>
                  <a:pt x="2818356" y="601250"/>
                </a:cubicBezTo>
                <a:cubicBezTo>
                  <a:pt x="2827865" y="569553"/>
                  <a:pt x="2850685" y="512733"/>
                  <a:pt x="2855934" y="475989"/>
                </a:cubicBezTo>
                <a:cubicBezTo>
                  <a:pt x="2857705" y="463589"/>
                  <a:pt x="2845496" y="465551"/>
                  <a:pt x="2843408" y="463463"/>
                </a:cubicBezTo>
                <a:close/>
              </a:path>
            </a:pathLst>
          </a:cu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4786032" y="3181611"/>
            <a:ext cx="3494761" cy="3645074"/>
          </a:xfrm>
          <a:custGeom>
            <a:avLst/>
            <a:gdLst>
              <a:gd name="connsiteX0" fmla="*/ 3382027 w 3494761"/>
              <a:gd name="connsiteY0" fmla="*/ 1064712 h 3645074"/>
              <a:gd name="connsiteX1" fmla="*/ 3382027 w 3494761"/>
              <a:gd name="connsiteY1" fmla="*/ 1064712 h 3645074"/>
              <a:gd name="connsiteX2" fmla="*/ 3457183 w 3494761"/>
              <a:gd name="connsiteY2" fmla="*/ 951978 h 3645074"/>
              <a:gd name="connsiteX3" fmla="*/ 3469709 w 3494761"/>
              <a:gd name="connsiteY3" fmla="*/ 914400 h 3645074"/>
              <a:gd name="connsiteX4" fmla="*/ 3494761 w 3494761"/>
              <a:gd name="connsiteY4" fmla="*/ 764088 h 3645074"/>
              <a:gd name="connsiteX5" fmla="*/ 3482235 w 3494761"/>
              <a:gd name="connsiteY5" fmla="*/ 325677 h 3645074"/>
              <a:gd name="connsiteX6" fmla="*/ 3369501 w 3494761"/>
              <a:gd name="connsiteY6" fmla="*/ 162838 h 3645074"/>
              <a:gd name="connsiteX7" fmla="*/ 3344449 w 3494761"/>
              <a:gd name="connsiteY7" fmla="*/ 125260 h 3645074"/>
              <a:gd name="connsiteX8" fmla="*/ 3294345 w 3494761"/>
              <a:gd name="connsiteY8" fmla="*/ 100208 h 3645074"/>
              <a:gd name="connsiteX9" fmla="*/ 3206663 w 3494761"/>
              <a:gd name="connsiteY9" fmla="*/ 62630 h 3645074"/>
              <a:gd name="connsiteX10" fmla="*/ 3169085 w 3494761"/>
              <a:gd name="connsiteY10" fmla="*/ 37578 h 3645074"/>
              <a:gd name="connsiteX11" fmla="*/ 3093929 w 3494761"/>
              <a:gd name="connsiteY11" fmla="*/ 0 h 3645074"/>
              <a:gd name="connsiteX12" fmla="*/ 2430049 w 3494761"/>
              <a:gd name="connsiteY12" fmla="*/ 12526 h 3645074"/>
              <a:gd name="connsiteX13" fmla="*/ 2317315 w 3494761"/>
              <a:gd name="connsiteY13" fmla="*/ 25052 h 3645074"/>
              <a:gd name="connsiteX14" fmla="*/ 2154477 w 3494761"/>
              <a:gd name="connsiteY14" fmla="*/ 37578 h 3645074"/>
              <a:gd name="connsiteX15" fmla="*/ 2116898 w 3494761"/>
              <a:gd name="connsiteY15" fmla="*/ 62630 h 3645074"/>
              <a:gd name="connsiteX16" fmla="*/ 1515649 w 3494761"/>
              <a:gd name="connsiteY16" fmla="*/ 50104 h 3645074"/>
              <a:gd name="connsiteX17" fmla="*/ 1014608 w 3494761"/>
              <a:gd name="connsiteY17" fmla="*/ 62630 h 3645074"/>
              <a:gd name="connsiteX18" fmla="*/ 776613 w 3494761"/>
              <a:gd name="connsiteY18" fmla="*/ 100208 h 3645074"/>
              <a:gd name="connsiteX19" fmla="*/ 613775 w 3494761"/>
              <a:gd name="connsiteY19" fmla="*/ 212942 h 3645074"/>
              <a:gd name="connsiteX20" fmla="*/ 513567 w 3494761"/>
              <a:gd name="connsiteY20" fmla="*/ 313151 h 3645074"/>
              <a:gd name="connsiteX21" fmla="*/ 375781 w 3494761"/>
              <a:gd name="connsiteY21" fmla="*/ 438411 h 3645074"/>
              <a:gd name="connsiteX22" fmla="*/ 325677 w 3494761"/>
              <a:gd name="connsiteY22" fmla="*/ 538619 h 3645074"/>
              <a:gd name="connsiteX23" fmla="*/ 237994 w 3494761"/>
              <a:gd name="connsiteY23" fmla="*/ 613775 h 3645074"/>
              <a:gd name="connsiteX24" fmla="*/ 212942 w 3494761"/>
              <a:gd name="connsiteY24" fmla="*/ 663879 h 3645074"/>
              <a:gd name="connsiteX25" fmla="*/ 175364 w 3494761"/>
              <a:gd name="connsiteY25" fmla="*/ 688931 h 3645074"/>
              <a:gd name="connsiteX26" fmla="*/ 100208 w 3494761"/>
              <a:gd name="connsiteY26" fmla="*/ 789140 h 3645074"/>
              <a:gd name="connsiteX27" fmla="*/ 25052 w 3494761"/>
              <a:gd name="connsiteY27" fmla="*/ 901874 h 3645074"/>
              <a:gd name="connsiteX28" fmla="*/ 0 w 3494761"/>
              <a:gd name="connsiteY28" fmla="*/ 1002082 h 3645074"/>
              <a:gd name="connsiteX29" fmla="*/ 12526 w 3494761"/>
              <a:gd name="connsiteY29" fmla="*/ 1252603 h 3645074"/>
              <a:gd name="connsiteX30" fmla="*/ 25052 w 3494761"/>
              <a:gd name="connsiteY30" fmla="*/ 1302707 h 3645074"/>
              <a:gd name="connsiteX31" fmla="*/ 37578 w 3494761"/>
              <a:gd name="connsiteY31" fmla="*/ 1853852 h 3645074"/>
              <a:gd name="connsiteX32" fmla="*/ 62630 w 3494761"/>
              <a:gd name="connsiteY32" fmla="*/ 1966586 h 3645074"/>
              <a:gd name="connsiteX33" fmla="*/ 100208 w 3494761"/>
              <a:gd name="connsiteY33" fmla="*/ 2104373 h 3645074"/>
              <a:gd name="connsiteX34" fmla="*/ 112734 w 3494761"/>
              <a:gd name="connsiteY34" fmla="*/ 2192055 h 3645074"/>
              <a:gd name="connsiteX35" fmla="*/ 162838 w 3494761"/>
              <a:gd name="connsiteY35" fmla="*/ 2292263 h 3645074"/>
              <a:gd name="connsiteX36" fmla="*/ 250520 w 3494761"/>
              <a:gd name="connsiteY36" fmla="*/ 2379945 h 3645074"/>
              <a:gd name="connsiteX37" fmla="*/ 313150 w 3494761"/>
              <a:gd name="connsiteY37" fmla="*/ 2467627 h 3645074"/>
              <a:gd name="connsiteX38" fmla="*/ 375781 w 3494761"/>
              <a:gd name="connsiteY38" fmla="*/ 2567836 h 3645074"/>
              <a:gd name="connsiteX39" fmla="*/ 400833 w 3494761"/>
              <a:gd name="connsiteY39" fmla="*/ 2605414 h 3645074"/>
              <a:gd name="connsiteX40" fmla="*/ 425885 w 3494761"/>
              <a:gd name="connsiteY40" fmla="*/ 2943616 h 3645074"/>
              <a:gd name="connsiteX41" fmla="*/ 450937 w 3494761"/>
              <a:gd name="connsiteY41" fmla="*/ 2981194 h 3645074"/>
              <a:gd name="connsiteX42" fmla="*/ 463463 w 3494761"/>
              <a:gd name="connsiteY42" fmla="*/ 3031299 h 3645074"/>
              <a:gd name="connsiteX43" fmla="*/ 526093 w 3494761"/>
              <a:gd name="connsiteY43" fmla="*/ 3131507 h 3645074"/>
              <a:gd name="connsiteX44" fmla="*/ 563671 w 3494761"/>
              <a:gd name="connsiteY44" fmla="*/ 3169085 h 3645074"/>
              <a:gd name="connsiteX45" fmla="*/ 588723 w 3494761"/>
              <a:gd name="connsiteY45" fmla="*/ 3206663 h 3645074"/>
              <a:gd name="connsiteX46" fmla="*/ 626301 w 3494761"/>
              <a:gd name="connsiteY46" fmla="*/ 3244241 h 3645074"/>
              <a:gd name="connsiteX47" fmla="*/ 651353 w 3494761"/>
              <a:gd name="connsiteY47" fmla="*/ 3294345 h 3645074"/>
              <a:gd name="connsiteX48" fmla="*/ 726509 w 3494761"/>
              <a:gd name="connsiteY48" fmla="*/ 3356975 h 3645074"/>
              <a:gd name="connsiteX49" fmla="*/ 789140 w 3494761"/>
              <a:gd name="connsiteY49" fmla="*/ 3419605 h 3645074"/>
              <a:gd name="connsiteX50" fmla="*/ 814192 w 3494761"/>
              <a:gd name="connsiteY50" fmla="*/ 3457184 h 3645074"/>
              <a:gd name="connsiteX51" fmla="*/ 889348 w 3494761"/>
              <a:gd name="connsiteY51" fmla="*/ 3507288 h 3645074"/>
              <a:gd name="connsiteX52" fmla="*/ 926926 w 3494761"/>
              <a:gd name="connsiteY52" fmla="*/ 3532340 h 3645074"/>
              <a:gd name="connsiteX53" fmla="*/ 964504 w 3494761"/>
              <a:gd name="connsiteY53" fmla="*/ 3557392 h 3645074"/>
              <a:gd name="connsiteX54" fmla="*/ 1002082 w 3494761"/>
              <a:gd name="connsiteY54" fmla="*/ 3569918 h 3645074"/>
              <a:gd name="connsiteX55" fmla="*/ 1039660 w 3494761"/>
              <a:gd name="connsiteY55" fmla="*/ 3607496 h 3645074"/>
              <a:gd name="connsiteX56" fmla="*/ 1553227 w 3494761"/>
              <a:gd name="connsiteY56" fmla="*/ 3645074 h 3645074"/>
              <a:gd name="connsiteX57" fmla="*/ 1803748 w 3494761"/>
              <a:gd name="connsiteY57" fmla="*/ 3632548 h 3645074"/>
              <a:gd name="connsiteX58" fmla="*/ 1853852 w 3494761"/>
              <a:gd name="connsiteY58" fmla="*/ 3607496 h 3645074"/>
              <a:gd name="connsiteX59" fmla="*/ 1966586 w 3494761"/>
              <a:gd name="connsiteY59" fmla="*/ 3557392 h 3645074"/>
              <a:gd name="connsiteX60" fmla="*/ 2004164 w 3494761"/>
              <a:gd name="connsiteY60" fmla="*/ 3507288 h 3645074"/>
              <a:gd name="connsiteX61" fmla="*/ 2104372 w 3494761"/>
              <a:gd name="connsiteY61" fmla="*/ 3419605 h 3645074"/>
              <a:gd name="connsiteX62" fmla="*/ 2129424 w 3494761"/>
              <a:gd name="connsiteY62" fmla="*/ 3382027 h 3645074"/>
              <a:gd name="connsiteX63" fmla="*/ 2141950 w 3494761"/>
              <a:gd name="connsiteY63" fmla="*/ 3344449 h 3645074"/>
              <a:gd name="connsiteX64" fmla="*/ 2167003 w 3494761"/>
              <a:gd name="connsiteY64" fmla="*/ 3319397 h 3645074"/>
              <a:gd name="connsiteX65" fmla="*/ 2204581 w 3494761"/>
              <a:gd name="connsiteY65" fmla="*/ 3231715 h 3645074"/>
              <a:gd name="connsiteX66" fmla="*/ 2217107 w 3494761"/>
              <a:gd name="connsiteY66" fmla="*/ 3144033 h 3645074"/>
              <a:gd name="connsiteX67" fmla="*/ 2242159 w 3494761"/>
              <a:gd name="connsiteY67" fmla="*/ 2830882 h 3645074"/>
              <a:gd name="connsiteX68" fmla="*/ 2267211 w 3494761"/>
              <a:gd name="connsiteY68" fmla="*/ 2730674 h 3645074"/>
              <a:gd name="connsiteX69" fmla="*/ 2304789 w 3494761"/>
              <a:gd name="connsiteY69" fmla="*/ 2718148 h 3645074"/>
              <a:gd name="connsiteX70" fmla="*/ 2342367 w 3494761"/>
              <a:gd name="connsiteY70" fmla="*/ 2642992 h 3645074"/>
              <a:gd name="connsiteX71" fmla="*/ 2367419 w 3494761"/>
              <a:gd name="connsiteY71" fmla="*/ 2592888 h 3645074"/>
              <a:gd name="connsiteX72" fmla="*/ 2404997 w 3494761"/>
              <a:gd name="connsiteY72" fmla="*/ 2567836 h 3645074"/>
              <a:gd name="connsiteX73" fmla="*/ 2442575 w 3494761"/>
              <a:gd name="connsiteY73" fmla="*/ 2467627 h 3645074"/>
              <a:gd name="connsiteX74" fmla="*/ 2467627 w 3494761"/>
              <a:gd name="connsiteY74" fmla="*/ 2430049 h 3645074"/>
              <a:gd name="connsiteX75" fmla="*/ 2517731 w 3494761"/>
              <a:gd name="connsiteY75" fmla="*/ 2417523 h 3645074"/>
              <a:gd name="connsiteX76" fmla="*/ 2542783 w 3494761"/>
              <a:gd name="connsiteY76" fmla="*/ 2354893 h 3645074"/>
              <a:gd name="connsiteX77" fmla="*/ 2680570 w 3494761"/>
              <a:gd name="connsiteY77" fmla="*/ 2204581 h 3645074"/>
              <a:gd name="connsiteX78" fmla="*/ 2705622 w 3494761"/>
              <a:gd name="connsiteY78" fmla="*/ 2154477 h 3645074"/>
              <a:gd name="connsiteX79" fmla="*/ 2780778 w 3494761"/>
              <a:gd name="connsiteY79" fmla="*/ 2104373 h 3645074"/>
              <a:gd name="connsiteX80" fmla="*/ 2868460 w 3494761"/>
              <a:gd name="connsiteY80" fmla="*/ 2004164 h 3645074"/>
              <a:gd name="connsiteX81" fmla="*/ 2943616 w 3494761"/>
              <a:gd name="connsiteY81" fmla="*/ 1941534 h 3645074"/>
              <a:gd name="connsiteX82" fmla="*/ 3031298 w 3494761"/>
              <a:gd name="connsiteY82" fmla="*/ 1791222 h 3645074"/>
              <a:gd name="connsiteX83" fmla="*/ 3056350 w 3494761"/>
              <a:gd name="connsiteY83" fmla="*/ 1753644 h 3645074"/>
              <a:gd name="connsiteX84" fmla="*/ 3093929 w 3494761"/>
              <a:gd name="connsiteY84" fmla="*/ 1691014 h 3645074"/>
              <a:gd name="connsiteX85" fmla="*/ 3106455 w 3494761"/>
              <a:gd name="connsiteY85" fmla="*/ 1640910 h 3645074"/>
              <a:gd name="connsiteX86" fmla="*/ 3144033 w 3494761"/>
              <a:gd name="connsiteY86" fmla="*/ 1553227 h 3645074"/>
              <a:gd name="connsiteX87" fmla="*/ 3181611 w 3494761"/>
              <a:gd name="connsiteY87" fmla="*/ 1402915 h 3645074"/>
              <a:gd name="connsiteX88" fmla="*/ 3194137 w 3494761"/>
              <a:gd name="connsiteY88" fmla="*/ 1365337 h 3645074"/>
              <a:gd name="connsiteX89" fmla="*/ 3219189 w 3494761"/>
              <a:gd name="connsiteY89" fmla="*/ 1265129 h 3645074"/>
              <a:gd name="connsiteX90" fmla="*/ 3269293 w 3494761"/>
              <a:gd name="connsiteY90" fmla="*/ 1152394 h 3645074"/>
              <a:gd name="connsiteX91" fmla="*/ 3306871 w 3494761"/>
              <a:gd name="connsiteY91" fmla="*/ 1127342 h 3645074"/>
              <a:gd name="connsiteX92" fmla="*/ 3319397 w 3494761"/>
              <a:gd name="connsiteY92" fmla="*/ 1089764 h 3645074"/>
              <a:gd name="connsiteX93" fmla="*/ 3382027 w 3494761"/>
              <a:gd name="connsiteY93" fmla="*/ 1064712 h 364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494761" h="3645074">
                <a:moveTo>
                  <a:pt x="3382027" y="1064712"/>
                </a:moveTo>
                <a:lnTo>
                  <a:pt x="3382027" y="1064712"/>
                </a:lnTo>
                <a:cubicBezTo>
                  <a:pt x="3407079" y="1027134"/>
                  <a:pt x="3434427" y="990989"/>
                  <a:pt x="3457183" y="951978"/>
                </a:cubicBezTo>
                <a:cubicBezTo>
                  <a:pt x="3463836" y="940573"/>
                  <a:pt x="3466507" y="927209"/>
                  <a:pt x="3469709" y="914400"/>
                </a:cubicBezTo>
                <a:cubicBezTo>
                  <a:pt x="3481920" y="865557"/>
                  <a:pt x="3487691" y="813580"/>
                  <a:pt x="3494761" y="764088"/>
                </a:cubicBezTo>
                <a:cubicBezTo>
                  <a:pt x="3490586" y="617951"/>
                  <a:pt x="3492904" y="471484"/>
                  <a:pt x="3482235" y="325677"/>
                </a:cubicBezTo>
                <a:cubicBezTo>
                  <a:pt x="3474743" y="223281"/>
                  <a:pt x="3427911" y="250453"/>
                  <a:pt x="3369501" y="162838"/>
                </a:cubicBezTo>
                <a:cubicBezTo>
                  <a:pt x="3361150" y="150312"/>
                  <a:pt x="3356014" y="134898"/>
                  <a:pt x="3344449" y="125260"/>
                </a:cubicBezTo>
                <a:cubicBezTo>
                  <a:pt x="3330104" y="113306"/>
                  <a:pt x="3310557" y="109472"/>
                  <a:pt x="3294345" y="100208"/>
                </a:cubicBezTo>
                <a:cubicBezTo>
                  <a:pt x="3227065" y="61762"/>
                  <a:pt x="3288958" y="83204"/>
                  <a:pt x="3206663" y="62630"/>
                </a:cubicBezTo>
                <a:cubicBezTo>
                  <a:pt x="3194137" y="54279"/>
                  <a:pt x="3182550" y="44311"/>
                  <a:pt x="3169085" y="37578"/>
                </a:cubicBezTo>
                <a:cubicBezTo>
                  <a:pt x="3065365" y="-14282"/>
                  <a:pt x="3201622" y="71796"/>
                  <a:pt x="3093929" y="0"/>
                </a:cubicBezTo>
                <a:lnTo>
                  <a:pt x="2430049" y="12526"/>
                </a:lnTo>
                <a:cubicBezTo>
                  <a:pt x="2392259" y="13745"/>
                  <a:pt x="2354969" y="21629"/>
                  <a:pt x="2317315" y="25052"/>
                </a:cubicBezTo>
                <a:cubicBezTo>
                  <a:pt x="2263099" y="29981"/>
                  <a:pt x="2208756" y="33403"/>
                  <a:pt x="2154477" y="37578"/>
                </a:cubicBezTo>
                <a:cubicBezTo>
                  <a:pt x="2141951" y="45929"/>
                  <a:pt x="2131950" y="62335"/>
                  <a:pt x="2116898" y="62630"/>
                </a:cubicBezTo>
                <a:cubicBezTo>
                  <a:pt x="1916477" y="66560"/>
                  <a:pt x="1716109" y="50104"/>
                  <a:pt x="1515649" y="50104"/>
                </a:cubicBezTo>
                <a:cubicBezTo>
                  <a:pt x="1348583" y="50104"/>
                  <a:pt x="1181622" y="58455"/>
                  <a:pt x="1014608" y="62630"/>
                </a:cubicBezTo>
                <a:cubicBezTo>
                  <a:pt x="818168" y="90693"/>
                  <a:pt x="897145" y="76102"/>
                  <a:pt x="776613" y="100208"/>
                </a:cubicBezTo>
                <a:cubicBezTo>
                  <a:pt x="721798" y="133097"/>
                  <a:pt x="658656" y="168061"/>
                  <a:pt x="613775" y="212942"/>
                </a:cubicBezTo>
                <a:cubicBezTo>
                  <a:pt x="580372" y="246345"/>
                  <a:pt x="551358" y="284808"/>
                  <a:pt x="513567" y="313151"/>
                </a:cubicBezTo>
                <a:cubicBezTo>
                  <a:pt x="471790" y="344484"/>
                  <a:pt x="396270" y="397433"/>
                  <a:pt x="375781" y="438411"/>
                </a:cubicBezTo>
                <a:cubicBezTo>
                  <a:pt x="359080" y="471814"/>
                  <a:pt x="355553" y="516212"/>
                  <a:pt x="325677" y="538619"/>
                </a:cubicBezTo>
                <a:cubicBezTo>
                  <a:pt x="299359" y="558357"/>
                  <a:pt x="258126" y="585591"/>
                  <a:pt x="237994" y="613775"/>
                </a:cubicBezTo>
                <a:cubicBezTo>
                  <a:pt x="227141" y="628970"/>
                  <a:pt x="224896" y="649534"/>
                  <a:pt x="212942" y="663879"/>
                </a:cubicBezTo>
                <a:cubicBezTo>
                  <a:pt x="203304" y="675444"/>
                  <a:pt x="186009" y="678286"/>
                  <a:pt x="175364" y="688931"/>
                </a:cubicBezTo>
                <a:cubicBezTo>
                  <a:pt x="84000" y="780296"/>
                  <a:pt x="158028" y="719757"/>
                  <a:pt x="100208" y="789140"/>
                </a:cubicBezTo>
                <a:cubicBezTo>
                  <a:pt x="50040" y="849341"/>
                  <a:pt x="59143" y="806418"/>
                  <a:pt x="25052" y="901874"/>
                </a:cubicBezTo>
                <a:cubicBezTo>
                  <a:pt x="13472" y="934299"/>
                  <a:pt x="0" y="1002082"/>
                  <a:pt x="0" y="1002082"/>
                </a:cubicBezTo>
                <a:cubicBezTo>
                  <a:pt x="4175" y="1085589"/>
                  <a:pt x="5582" y="1169280"/>
                  <a:pt x="12526" y="1252603"/>
                </a:cubicBezTo>
                <a:cubicBezTo>
                  <a:pt x="13956" y="1269759"/>
                  <a:pt x="24335" y="1285507"/>
                  <a:pt x="25052" y="1302707"/>
                </a:cubicBezTo>
                <a:cubicBezTo>
                  <a:pt x="32702" y="1486310"/>
                  <a:pt x="30084" y="1670242"/>
                  <a:pt x="37578" y="1853852"/>
                </a:cubicBezTo>
                <a:cubicBezTo>
                  <a:pt x="38522" y="1876992"/>
                  <a:pt x="57035" y="1941410"/>
                  <a:pt x="62630" y="1966586"/>
                </a:cubicBezTo>
                <a:cubicBezTo>
                  <a:pt x="86237" y="2072816"/>
                  <a:pt x="61103" y="1987057"/>
                  <a:pt x="100208" y="2104373"/>
                </a:cubicBezTo>
                <a:cubicBezTo>
                  <a:pt x="104383" y="2133600"/>
                  <a:pt x="105573" y="2163412"/>
                  <a:pt x="112734" y="2192055"/>
                </a:cubicBezTo>
                <a:cubicBezTo>
                  <a:pt x="119922" y="2220806"/>
                  <a:pt x="141018" y="2268018"/>
                  <a:pt x="162838" y="2292263"/>
                </a:cubicBezTo>
                <a:cubicBezTo>
                  <a:pt x="190489" y="2322986"/>
                  <a:pt x="250520" y="2379945"/>
                  <a:pt x="250520" y="2379945"/>
                </a:cubicBezTo>
                <a:cubicBezTo>
                  <a:pt x="273071" y="2447597"/>
                  <a:pt x="249138" y="2394471"/>
                  <a:pt x="313150" y="2467627"/>
                </a:cubicBezTo>
                <a:cubicBezTo>
                  <a:pt x="362463" y="2523984"/>
                  <a:pt x="340919" y="2506827"/>
                  <a:pt x="375781" y="2567836"/>
                </a:cubicBezTo>
                <a:cubicBezTo>
                  <a:pt x="383250" y="2580907"/>
                  <a:pt x="392482" y="2592888"/>
                  <a:pt x="400833" y="2605414"/>
                </a:cubicBezTo>
                <a:cubicBezTo>
                  <a:pt x="443974" y="2777978"/>
                  <a:pt x="371842" y="2475241"/>
                  <a:pt x="425885" y="2943616"/>
                </a:cubicBezTo>
                <a:cubicBezTo>
                  <a:pt x="427611" y="2958571"/>
                  <a:pt x="442586" y="2968668"/>
                  <a:pt x="450937" y="2981194"/>
                </a:cubicBezTo>
                <a:cubicBezTo>
                  <a:pt x="455112" y="2997896"/>
                  <a:pt x="456471" y="3015567"/>
                  <a:pt x="463463" y="3031299"/>
                </a:cubicBezTo>
                <a:cubicBezTo>
                  <a:pt x="465791" y="3036537"/>
                  <a:pt x="514122" y="3117142"/>
                  <a:pt x="526093" y="3131507"/>
                </a:cubicBezTo>
                <a:cubicBezTo>
                  <a:pt x="537434" y="3145116"/>
                  <a:pt x="552330" y="3155476"/>
                  <a:pt x="563671" y="3169085"/>
                </a:cubicBezTo>
                <a:cubicBezTo>
                  <a:pt x="573309" y="3180650"/>
                  <a:pt x="579085" y="3195098"/>
                  <a:pt x="588723" y="3206663"/>
                </a:cubicBezTo>
                <a:cubicBezTo>
                  <a:pt x="600064" y="3220272"/>
                  <a:pt x="616005" y="3229826"/>
                  <a:pt x="626301" y="3244241"/>
                </a:cubicBezTo>
                <a:cubicBezTo>
                  <a:pt x="637154" y="3259436"/>
                  <a:pt x="640500" y="3279150"/>
                  <a:pt x="651353" y="3294345"/>
                </a:cubicBezTo>
                <a:cubicBezTo>
                  <a:pt x="673273" y="3325032"/>
                  <a:pt x="696545" y="3336999"/>
                  <a:pt x="726509" y="3356975"/>
                </a:cubicBezTo>
                <a:cubicBezTo>
                  <a:pt x="793316" y="3457186"/>
                  <a:pt x="705630" y="3336095"/>
                  <a:pt x="789140" y="3419605"/>
                </a:cubicBezTo>
                <a:cubicBezTo>
                  <a:pt x="799785" y="3430250"/>
                  <a:pt x="802862" y="3447270"/>
                  <a:pt x="814192" y="3457184"/>
                </a:cubicBezTo>
                <a:cubicBezTo>
                  <a:pt x="836851" y="3477011"/>
                  <a:pt x="864296" y="3490587"/>
                  <a:pt x="889348" y="3507288"/>
                </a:cubicBezTo>
                <a:lnTo>
                  <a:pt x="926926" y="3532340"/>
                </a:lnTo>
                <a:cubicBezTo>
                  <a:pt x="939452" y="3540691"/>
                  <a:pt x="950222" y="3552631"/>
                  <a:pt x="964504" y="3557392"/>
                </a:cubicBezTo>
                <a:lnTo>
                  <a:pt x="1002082" y="3569918"/>
                </a:lnTo>
                <a:cubicBezTo>
                  <a:pt x="1014608" y="3582444"/>
                  <a:pt x="1022076" y="3605352"/>
                  <a:pt x="1039660" y="3607496"/>
                </a:cubicBezTo>
                <a:cubicBezTo>
                  <a:pt x="1689251" y="3686714"/>
                  <a:pt x="1351589" y="3577861"/>
                  <a:pt x="1553227" y="3645074"/>
                </a:cubicBezTo>
                <a:cubicBezTo>
                  <a:pt x="1636734" y="3640899"/>
                  <a:pt x="1720782" y="3642919"/>
                  <a:pt x="1803748" y="3632548"/>
                </a:cubicBezTo>
                <a:cubicBezTo>
                  <a:pt x="1822276" y="3630232"/>
                  <a:pt x="1836515" y="3614431"/>
                  <a:pt x="1853852" y="3607496"/>
                </a:cubicBezTo>
                <a:cubicBezTo>
                  <a:pt x="1895195" y="3590959"/>
                  <a:pt x="1934454" y="3589524"/>
                  <a:pt x="1966586" y="3557392"/>
                </a:cubicBezTo>
                <a:cubicBezTo>
                  <a:pt x="1981348" y="3542630"/>
                  <a:pt x="1990294" y="3522891"/>
                  <a:pt x="2004164" y="3507288"/>
                </a:cubicBezTo>
                <a:cubicBezTo>
                  <a:pt x="2057456" y="3447334"/>
                  <a:pt x="2052417" y="3454241"/>
                  <a:pt x="2104372" y="3419605"/>
                </a:cubicBezTo>
                <a:cubicBezTo>
                  <a:pt x="2112723" y="3407079"/>
                  <a:pt x="2122691" y="3395492"/>
                  <a:pt x="2129424" y="3382027"/>
                </a:cubicBezTo>
                <a:cubicBezTo>
                  <a:pt x="2135329" y="3370217"/>
                  <a:pt x="2135157" y="3355771"/>
                  <a:pt x="2141950" y="3344449"/>
                </a:cubicBezTo>
                <a:cubicBezTo>
                  <a:pt x="2148026" y="3334322"/>
                  <a:pt x="2158652" y="3327748"/>
                  <a:pt x="2167003" y="3319397"/>
                </a:cubicBezTo>
                <a:cubicBezTo>
                  <a:pt x="2180583" y="3292237"/>
                  <a:pt x="2198437" y="3262433"/>
                  <a:pt x="2204581" y="3231715"/>
                </a:cubicBezTo>
                <a:cubicBezTo>
                  <a:pt x="2210371" y="3202764"/>
                  <a:pt x="2212932" y="3173260"/>
                  <a:pt x="2217107" y="3144033"/>
                </a:cubicBezTo>
                <a:cubicBezTo>
                  <a:pt x="2225863" y="2968920"/>
                  <a:pt x="2214466" y="2950884"/>
                  <a:pt x="2242159" y="2830882"/>
                </a:cubicBezTo>
                <a:cubicBezTo>
                  <a:pt x="2249901" y="2797333"/>
                  <a:pt x="2234547" y="2741562"/>
                  <a:pt x="2267211" y="2730674"/>
                </a:cubicBezTo>
                <a:lnTo>
                  <a:pt x="2304789" y="2718148"/>
                </a:lnTo>
                <a:cubicBezTo>
                  <a:pt x="2327755" y="2649251"/>
                  <a:pt x="2303516" y="2710982"/>
                  <a:pt x="2342367" y="2642992"/>
                </a:cubicBezTo>
                <a:cubicBezTo>
                  <a:pt x="2351631" y="2626780"/>
                  <a:pt x="2355465" y="2607233"/>
                  <a:pt x="2367419" y="2592888"/>
                </a:cubicBezTo>
                <a:cubicBezTo>
                  <a:pt x="2377057" y="2581323"/>
                  <a:pt x="2392471" y="2576187"/>
                  <a:pt x="2404997" y="2567836"/>
                </a:cubicBezTo>
                <a:cubicBezTo>
                  <a:pt x="2418697" y="2513036"/>
                  <a:pt x="2413463" y="2518573"/>
                  <a:pt x="2442575" y="2467627"/>
                </a:cubicBezTo>
                <a:cubicBezTo>
                  <a:pt x="2450044" y="2454556"/>
                  <a:pt x="2455101" y="2438400"/>
                  <a:pt x="2467627" y="2430049"/>
                </a:cubicBezTo>
                <a:cubicBezTo>
                  <a:pt x="2481951" y="2420500"/>
                  <a:pt x="2501030" y="2421698"/>
                  <a:pt x="2517731" y="2417523"/>
                </a:cubicBezTo>
                <a:cubicBezTo>
                  <a:pt x="2526082" y="2396646"/>
                  <a:pt x="2530624" y="2373807"/>
                  <a:pt x="2542783" y="2354893"/>
                </a:cubicBezTo>
                <a:cubicBezTo>
                  <a:pt x="2609617" y="2250929"/>
                  <a:pt x="2607144" y="2259650"/>
                  <a:pt x="2680570" y="2204581"/>
                </a:cubicBezTo>
                <a:cubicBezTo>
                  <a:pt x="2688921" y="2187880"/>
                  <a:pt x="2692418" y="2167681"/>
                  <a:pt x="2705622" y="2154477"/>
                </a:cubicBezTo>
                <a:cubicBezTo>
                  <a:pt x="2726912" y="2133187"/>
                  <a:pt x="2780778" y="2104373"/>
                  <a:pt x="2780778" y="2104373"/>
                </a:cubicBezTo>
                <a:cubicBezTo>
                  <a:pt x="2819297" y="2053013"/>
                  <a:pt x="2818562" y="2049072"/>
                  <a:pt x="2868460" y="2004164"/>
                </a:cubicBezTo>
                <a:cubicBezTo>
                  <a:pt x="2892699" y="1982349"/>
                  <a:pt x="2922393" y="1966294"/>
                  <a:pt x="2943616" y="1941534"/>
                </a:cubicBezTo>
                <a:cubicBezTo>
                  <a:pt x="3103140" y="1755422"/>
                  <a:pt x="2981966" y="1889886"/>
                  <a:pt x="3031298" y="1791222"/>
                </a:cubicBezTo>
                <a:cubicBezTo>
                  <a:pt x="3038031" y="1777757"/>
                  <a:pt x="3048371" y="1766410"/>
                  <a:pt x="3056350" y="1753644"/>
                </a:cubicBezTo>
                <a:cubicBezTo>
                  <a:pt x="3069254" y="1732998"/>
                  <a:pt x="3081403" y="1711891"/>
                  <a:pt x="3093929" y="1691014"/>
                </a:cubicBezTo>
                <a:cubicBezTo>
                  <a:pt x="3098104" y="1674313"/>
                  <a:pt x="3100410" y="1657029"/>
                  <a:pt x="3106455" y="1640910"/>
                </a:cubicBezTo>
                <a:cubicBezTo>
                  <a:pt x="3138416" y="1555679"/>
                  <a:pt x="3124892" y="1625006"/>
                  <a:pt x="3144033" y="1553227"/>
                </a:cubicBezTo>
                <a:cubicBezTo>
                  <a:pt x="3157340" y="1503325"/>
                  <a:pt x="3165279" y="1451911"/>
                  <a:pt x="3181611" y="1402915"/>
                </a:cubicBezTo>
                <a:cubicBezTo>
                  <a:pt x="3185786" y="1390389"/>
                  <a:pt x="3190663" y="1378075"/>
                  <a:pt x="3194137" y="1365337"/>
                </a:cubicBezTo>
                <a:cubicBezTo>
                  <a:pt x="3203196" y="1332120"/>
                  <a:pt x="3208301" y="1297793"/>
                  <a:pt x="3219189" y="1265129"/>
                </a:cubicBezTo>
                <a:cubicBezTo>
                  <a:pt x="3231592" y="1227921"/>
                  <a:pt x="3239519" y="1182169"/>
                  <a:pt x="3269293" y="1152394"/>
                </a:cubicBezTo>
                <a:cubicBezTo>
                  <a:pt x="3279938" y="1141749"/>
                  <a:pt x="3294345" y="1135693"/>
                  <a:pt x="3306871" y="1127342"/>
                </a:cubicBezTo>
                <a:cubicBezTo>
                  <a:pt x="3311046" y="1114816"/>
                  <a:pt x="3313492" y="1101574"/>
                  <a:pt x="3319397" y="1089764"/>
                </a:cubicBezTo>
                <a:cubicBezTo>
                  <a:pt x="3335198" y="1058161"/>
                  <a:pt x="3371589" y="1068887"/>
                  <a:pt x="3382027" y="1064712"/>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6727564" y="2943617"/>
            <a:ext cx="4023396" cy="3889355"/>
          </a:xfrm>
          <a:custGeom>
            <a:avLst/>
            <a:gdLst>
              <a:gd name="connsiteX0" fmla="*/ 3594970 w 4023396"/>
              <a:gd name="connsiteY0" fmla="*/ 0 h 3889355"/>
              <a:gd name="connsiteX1" fmla="*/ 3594970 w 4023396"/>
              <a:gd name="connsiteY1" fmla="*/ 0 h 3889355"/>
              <a:gd name="connsiteX2" fmla="*/ 3294345 w 4023396"/>
              <a:gd name="connsiteY2" fmla="*/ 0 h 3889355"/>
              <a:gd name="connsiteX3" fmla="*/ 2605414 w 4023396"/>
              <a:gd name="connsiteY3" fmla="*/ 12526 h 3889355"/>
              <a:gd name="connsiteX4" fmla="*/ 2455101 w 4023396"/>
              <a:gd name="connsiteY4" fmla="*/ 37579 h 3889355"/>
              <a:gd name="connsiteX5" fmla="*/ 2404997 w 4023396"/>
              <a:gd name="connsiteY5" fmla="*/ 50105 h 3889355"/>
              <a:gd name="connsiteX6" fmla="*/ 2254685 w 4023396"/>
              <a:gd name="connsiteY6" fmla="*/ 62631 h 3889355"/>
              <a:gd name="connsiteX7" fmla="*/ 2116899 w 4023396"/>
              <a:gd name="connsiteY7" fmla="*/ 87683 h 3889355"/>
              <a:gd name="connsiteX8" fmla="*/ 1866378 w 4023396"/>
              <a:gd name="connsiteY8" fmla="*/ 112735 h 3889355"/>
              <a:gd name="connsiteX9" fmla="*/ 1766170 w 4023396"/>
              <a:gd name="connsiteY9" fmla="*/ 125261 h 3889355"/>
              <a:gd name="connsiteX10" fmla="*/ 1678488 w 4023396"/>
              <a:gd name="connsiteY10" fmla="*/ 137787 h 3889355"/>
              <a:gd name="connsiteX11" fmla="*/ 1503123 w 4023396"/>
              <a:gd name="connsiteY11" fmla="*/ 150313 h 3889355"/>
              <a:gd name="connsiteX12" fmla="*/ 1365337 w 4023396"/>
              <a:gd name="connsiteY12" fmla="*/ 162839 h 3889355"/>
              <a:gd name="connsiteX13" fmla="*/ 1327759 w 4023396"/>
              <a:gd name="connsiteY13" fmla="*/ 175365 h 3889355"/>
              <a:gd name="connsiteX14" fmla="*/ 964504 w 4023396"/>
              <a:gd name="connsiteY14" fmla="*/ 187891 h 3889355"/>
              <a:gd name="connsiteX15" fmla="*/ 864296 w 4023396"/>
              <a:gd name="connsiteY15" fmla="*/ 250521 h 3889355"/>
              <a:gd name="connsiteX16" fmla="*/ 826718 w 4023396"/>
              <a:gd name="connsiteY16" fmla="*/ 263047 h 3889355"/>
              <a:gd name="connsiteX17" fmla="*/ 739036 w 4023396"/>
              <a:gd name="connsiteY17" fmla="*/ 313151 h 3889355"/>
              <a:gd name="connsiteX18" fmla="*/ 688932 w 4023396"/>
              <a:gd name="connsiteY18" fmla="*/ 325677 h 3889355"/>
              <a:gd name="connsiteX19" fmla="*/ 576197 w 4023396"/>
              <a:gd name="connsiteY19" fmla="*/ 413359 h 3889355"/>
              <a:gd name="connsiteX20" fmla="*/ 538619 w 4023396"/>
              <a:gd name="connsiteY20" fmla="*/ 438411 h 3889355"/>
              <a:gd name="connsiteX21" fmla="*/ 463463 w 4023396"/>
              <a:gd name="connsiteY21" fmla="*/ 463463 h 3889355"/>
              <a:gd name="connsiteX22" fmla="*/ 400833 w 4023396"/>
              <a:gd name="connsiteY22" fmla="*/ 538620 h 3889355"/>
              <a:gd name="connsiteX23" fmla="*/ 350729 w 4023396"/>
              <a:gd name="connsiteY23" fmla="*/ 613776 h 3889355"/>
              <a:gd name="connsiteX24" fmla="*/ 288099 w 4023396"/>
              <a:gd name="connsiteY24" fmla="*/ 676406 h 3889355"/>
              <a:gd name="connsiteX25" fmla="*/ 175364 w 4023396"/>
              <a:gd name="connsiteY25" fmla="*/ 801666 h 3889355"/>
              <a:gd name="connsiteX26" fmla="*/ 125260 w 4023396"/>
              <a:gd name="connsiteY26" fmla="*/ 889348 h 3889355"/>
              <a:gd name="connsiteX27" fmla="*/ 62630 w 4023396"/>
              <a:gd name="connsiteY27" fmla="*/ 977031 h 3889355"/>
              <a:gd name="connsiteX28" fmla="*/ 50104 w 4023396"/>
              <a:gd name="connsiteY28" fmla="*/ 1027135 h 3889355"/>
              <a:gd name="connsiteX29" fmla="*/ 0 w 4023396"/>
              <a:gd name="connsiteY29" fmla="*/ 1102291 h 3889355"/>
              <a:gd name="connsiteX30" fmla="*/ 12526 w 4023396"/>
              <a:gd name="connsiteY30" fmla="*/ 1290181 h 3889355"/>
              <a:gd name="connsiteX31" fmla="*/ 62630 w 4023396"/>
              <a:gd name="connsiteY31" fmla="*/ 1402916 h 3889355"/>
              <a:gd name="connsiteX32" fmla="*/ 75156 w 4023396"/>
              <a:gd name="connsiteY32" fmla="*/ 1440494 h 3889355"/>
              <a:gd name="connsiteX33" fmla="*/ 100208 w 4023396"/>
              <a:gd name="connsiteY33" fmla="*/ 1490598 h 3889355"/>
              <a:gd name="connsiteX34" fmla="*/ 112734 w 4023396"/>
              <a:gd name="connsiteY34" fmla="*/ 1528176 h 3889355"/>
              <a:gd name="connsiteX35" fmla="*/ 200416 w 4023396"/>
              <a:gd name="connsiteY35" fmla="*/ 1640910 h 3889355"/>
              <a:gd name="connsiteX36" fmla="*/ 225469 w 4023396"/>
              <a:gd name="connsiteY36" fmla="*/ 1678488 h 3889355"/>
              <a:gd name="connsiteX37" fmla="*/ 263047 w 4023396"/>
              <a:gd name="connsiteY37" fmla="*/ 1728592 h 3889355"/>
              <a:gd name="connsiteX38" fmla="*/ 275573 w 4023396"/>
              <a:gd name="connsiteY38" fmla="*/ 1766170 h 3889355"/>
              <a:gd name="connsiteX39" fmla="*/ 300625 w 4023396"/>
              <a:gd name="connsiteY39" fmla="*/ 1828800 h 3889355"/>
              <a:gd name="connsiteX40" fmla="*/ 313151 w 4023396"/>
              <a:gd name="connsiteY40" fmla="*/ 1878905 h 3889355"/>
              <a:gd name="connsiteX41" fmla="*/ 350729 w 4023396"/>
              <a:gd name="connsiteY41" fmla="*/ 1903957 h 3889355"/>
              <a:gd name="connsiteX42" fmla="*/ 413359 w 4023396"/>
              <a:gd name="connsiteY42" fmla="*/ 2016691 h 3889355"/>
              <a:gd name="connsiteX43" fmla="*/ 438411 w 4023396"/>
              <a:gd name="connsiteY43" fmla="*/ 2066795 h 3889355"/>
              <a:gd name="connsiteX44" fmla="*/ 450937 w 4023396"/>
              <a:gd name="connsiteY44" fmla="*/ 2104373 h 3889355"/>
              <a:gd name="connsiteX45" fmla="*/ 501041 w 4023396"/>
              <a:gd name="connsiteY45" fmla="*/ 2179529 h 3889355"/>
              <a:gd name="connsiteX46" fmla="*/ 563671 w 4023396"/>
              <a:gd name="connsiteY46" fmla="*/ 2279737 h 3889355"/>
              <a:gd name="connsiteX47" fmla="*/ 601249 w 4023396"/>
              <a:gd name="connsiteY47" fmla="*/ 2379946 h 3889355"/>
              <a:gd name="connsiteX48" fmla="*/ 613775 w 4023396"/>
              <a:gd name="connsiteY48" fmla="*/ 2442576 h 3889355"/>
              <a:gd name="connsiteX49" fmla="*/ 551145 w 4023396"/>
              <a:gd name="connsiteY49" fmla="*/ 2567836 h 3889355"/>
              <a:gd name="connsiteX50" fmla="*/ 526093 w 4023396"/>
              <a:gd name="connsiteY50" fmla="*/ 2655518 h 3889355"/>
              <a:gd name="connsiteX51" fmla="*/ 513567 w 4023396"/>
              <a:gd name="connsiteY51" fmla="*/ 2693096 h 3889355"/>
              <a:gd name="connsiteX52" fmla="*/ 501041 w 4023396"/>
              <a:gd name="connsiteY52" fmla="*/ 2743200 h 3889355"/>
              <a:gd name="connsiteX53" fmla="*/ 475989 w 4023396"/>
              <a:gd name="connsiteY53" fmla="*/ 2793305 h 3889355"/>
              <a:gd name="connsiteX54" fmla="*/ 475989 w 4023396"/>
              <a:gd name="connsiteY54" fmla="*/ 3219189 h 3889355"/>
              <a:gd name="connsiteX55" fmla="*/ 501041 w 4023396"/>
              <a:gd name="connsiteY55" fmla="*/ 3256768 h 3889355"/>
              <a:gd name="connsiteX56" fmla="*/ 563671 w 4023396"/>
              <a:gd name="connsiteY56" fmla="*/ 3369502 h 3889355"/>
              <a:gd name="connsiteX57" fmla="*/ 701458 w 4023396"/>
              <a:gd name="connsiteY57" fmla="*/ 3494762 h 3889355"/>
              <a:gd name="connsiteX58" fmla="*/ 839244 w 4023396"/>
              <a:gd name="connsiteY58" fmla="*/ 3594970 h 3889355"/>
              <a:gd name="connsiteX59" fmla="*/ 939452 w 4023396"/>
              <a:gd name="connsiteY59" fmla="*/ 3657600 h 3889355"/>
              <a:gd name="connsiteX60" fmla="*/ 1027134 w 4023396"/>
              <a:gd name="connsiteY60" fmla="*/ 3670126 h 3889355"/>
              <a:gd name="connsiteX61" fmla="*/ 1202499 w 4023396"/>
              <a:gd name="connsiteY61" fmla="*/ 3695179 h 3889355"/>
              <a:gd name="connsiteX62" fmla="*/ 1290181 w 4023396"/>
              <a:gd name="connsiteY62" fmla="*/ 3732757 h 3889355"/>
              <a:gd name="connsiteX63" fmla="*/ 1340285 w 4023396"/>
              <a:gd name="connsiteY63" fmla="*/ 3745283 h 3889355"/>
              <a:gd name="connsiteX64" fmla="*/ 1615858 w 4023396"/>
              <a:gd name="connsiteY64" fmla="*/ 3782861 h 3889355"/>
              <a:gd name="connsiteX65" fmla="*/ 1665962 w 4023396"/>
              <a:gd name="connsiteY65" fmla="*/ 3795387 h 3889355"/>
              <a:gd name="connsiteX66" fmla="*/ 1728592 w 4023396"/>
              <a:gd name="connsiteY66" fmla="*/ 3807913 h 3889355"/>
              <a:gd name="connsiteX67" fmla="*/ 1766170 w 4023396"/>
              <a:gd name="connsiteY67" fmla="*/ 3820439 h 3889355"/>
              <a:gd name="connsiteX68" fmla="*/ 1841326 w 4023396"/>
              <a:gd name="connsiteY68" fmla="*/ 3832965 h 3889355"/>
              <a:gd name="connsiteX69" fmla="*/ 1979112 w 4023396"/>
              <a:gd name="connsiteY69" fmla="*/ 3858017 h 3889355"/>
              <a:gd name="connsiteX70" fmla="*/ 2016690 w 4023396"/>
              <a:gd name="connsiteY70" fmla="*/ 3870543 h 3889355"/>
              <a:gd name="connsiteX71" fmla="*/ 2668044 w 4023396"/>
              <a:gd name="connsiteY71" fmla="*/ 3870543 h 3889355"/>
              <a:gd name="connsiteX72" fmla="*/ 2805830 w 4023396"/>
              <a:gd name="connsiteY72" fmla="*/ 3845491 h 3889355"/>
              <a:gd name="connsiteX73" fmla="*/ 2830882 w 4023396"/>
              <a:gd name="connsiteY73" fmla="*/ 3807913 h 3889355"/>
              <a:gd name="connsiteX74" fmla="*/ 2868460 w 4023396"/>
              <a:gd name="connsiteY74" fmla="*/ 3795387 h 3889355"/>
              <a:gd name="connsiteX75" fmla="*/ 2918564 w 4023396"/>
              <a:gd name="connsiteY75" fmla="*/ 3757809 h 3889355"/>
              <a:gd name="connsiteX76" fmla="*/ 3006247 w 4023396"/>
              <a:gd name="connsiteY76" fmla="*/ 3720231 h 3889355"/>
              <a:gd name="connsiteX77" fmla="*/ 3068877 w 4023396"/>
              <a:gd name="connsiteY77" fmla="*/ 3707705 h 3889355"/>
              <a:gd name="connsiteX78" fmla="*/ 3144033 w 4023396"/>
              <a:gd name="connsiteY78" fmla="*/ 3657600 h 3889355"/>
              <a:gd name="connsiteX79" fmla="*/ 3219189 w 4023396"/>
              <a:gd name="connsiteY79" fmla="*/ 3594970 h 3889355"/>
              <a:gd name="connsiteX80" fmla="*/ 3281819 w 4023396"/>
              <a:gd name="connsiteY80" fmla="*/ 3569918 h 3889355"/>
              <a:gd name="connsiteX81" fmla="*/ 3356975 w 4023396"/>
              <a:gd name="connsiteY81" fmla="*/ 3544866 h 3889355"/>
              <a:gd name="connsiteX82" fmla="*/ 3394553 w 4023396"/>
              <a:gd name="connsiteY82" fmla="*/ 3532340 h 3889355"/>
              <a:gd name="connsiteX83" fmla="*/ 3469710 w 4023396"/>
              <a:gd name="connsiteY83" fmla="*/ 3507288 h 3889355"/>
              <a:gd name="connsiteX84" fmla="*/ 3645074 w 4023396"/>
              <a:gd name="connsiteY84" fmla="*/ 3382028 h 3889355"/>
              <a:gd name="connsiteX85" fmla="*/ 3707704 w 4023396"/>
              <a:gd name="connsiteY85" fmla="*/ 3319398 h 3889355"/>
              <a:gd name="connsiteX86" fmla="*/ 3745282 w 4023396"/>
              <a:gd name="connsiteY86" fmla="*/ 3256768 h 3889355"/>
              <a:gd name="connsiteX87" fmla="*/ 3795386 w 4023396"/>
              <a:gd name="connsiteY87" fmla="*/ 3169085 h 3889355"/>
              <a:gd name="connsiteX88" fmla="*/ 3820438 w 4023396"/>
              <a:gd name="connsiteY88" fmla="*/ 3106455 h 3889355"/>
              <a:gd name="connsiteX89" fmla="*/ 3845490 w 4023396"/>
              <a:gd name="connsiteY89" fmla="*/ 3068877 h 3889355"/>
              <a:gd name="connsiteX90" fmla="*/ 3870543 w 4023396"/>
              <a:gd name="connsiteY90" fmla="*/ 2956143 h 3889355"/>
              <a:gd name="connsiteX91" fmla="*/ 3883069 w 4023396"/>
              <a:gd name="connsiteY91" fmla="*/ 2906039 h 3889355"/>
              <a:gd name="connsiteX92" fmla="*/ 3895595 w 4023396"/>
              <a:gd name="connsiteY92" fmla="*/ 2868461 h 3889355"/>
              <a:gd name="connsiteX93" fmla="*/ 3908121 w 4023396"/>
              <a:gd name="connsiteY93" fmla="*/ 2793305 h 3889355"/>
              <a:gd name="connsiteX94" fmla="*/ 3933173 w 4023396"/>
              <a:gd name="connsiteY94" fmla="*/ 2730674 h 3889355"/>
              <a:gd name="connsiteX95" fmla="*/ 3945699 w 4023396"/>
              <a:gd name="connsiteY95" fmla="*/ 2693096 h 3889355"/>
              <a:gd name="connsiteX96" fmla="*/ 3970751 w 4023396"/>
              <a:gd name="connsiteY96" fmla="*/ 2630466 h 3889355"/>
              <a:gd name="connsiteX97" fmla="*/ 3995803 w 4023396"/>
              <a:gd name="connsiteY97" fmla="*/ 2555310 h 3889355"/>
              <a:gd name="connsiteX98" fmla="*/ 3995803 w 4023396"/>
              <a:gd name="connsiteY98" fmla="*/ 1766170 h 3889355"/>
              <a:gd name="connsiteX99" fmla="*/ 3933173 w 4023396"/>
              <a:gd name="connsiteY99" fmla="*/ 1565754 h 3889355"/>
              <a:gd name="connsiteX100" fmla="*/ 3920647 w 4023396"/>
              <a:gd name="connsiteY100" fmla="*/ 1465546 h 3889355"/>
              <a:gd name="connsiteX101" fmla="*/ 3895595 w 4023396"/>
              <a:gd name="connsiteY101" fmla="*/ 1390389 h 3889355"/>
              <a:gd name="connsiteX102" fmla="*/ 3883069 w 4023396"/>
              <a:gd name="connsiteY102" fmla="*/ 1114817 h 3889355"/>
              <a:gd name="connsiteX103" fmla="*/ 3858016 w 4023396"/>
              <a:gd name="connsiteY103" fmla="*/ 1039661 h 3889355"/>
              <a:gd name="connsiteX104" fmla="*/ 3832964 w 4023396"/>
              <a:gd name="connsiteY104" fmla="*/ 951979 h 3889355"/>
              <a:gd name="connsiteX105" fmla="*/ 3807912 w 4023396"/>
              <a:gd name="connsiteY105" fmla="*/ 864296 h 3889355"/>
              <a:gd name="connsiteX106" fmla="*/ 3770334 w 4023396"/>
              <a:gd name="connsiteY106" fmla="*/ 563672 h 3889355"/>
              <a:gd name="connsiteX107" fmla="*/ 3745282 w 4023396"/>
              <a:gd name="connsiteY107" fmla="*/ 275573 h 3889355"/>
              <a:gd name="connsiteX108" fmla="*/ 3732756 w 4023396"/>
              <a:gd name="connsiteY108" fmla="*/ 150313 h 3889355"/>
              <a:gd name="connsiteX109" fmla="*/ 3720230 w 4023396"/>
              <a:gd name="connsiteY109" fmla="*/ 100209 h 3889355"/>
              <a:gd name="connsiteX110" fmla="*/ 3682652 w 4023396"/>
              <a:gd name="connsiteY110" fmla="*/ 75157 h 3889355"/>
              <a:gd name="connsiteX111" fmla="*/ 3632548 w 4023396"/>
              <a:gd name="connsiteY111" fmla="*/ 12526 h 3889355"/>
              <a:gd name="connsiteX112" fmla="*/ 3594970 w 4023396"/>
              <a:gd name="connsiteY112" fmla="*/ 0 h 388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023396" h="3889355">
                <a:moveTo>
                  <a:pt x="3594970" y="0"/>
                </a:moveTo>
                <a:lnTo>
                  <a:pt x="3594970" y="0"/>
                </a:lnTo>
                <a:cubicBezTo>
                  <a:pt x="2884807" y="47344"/>
                  <a:pt x="3761332" y="0"/>
                  <a:pt x="3294345" y="0"/>
                </a:cubicBezTo>
                <a:cubicBezTo>
                  <a:pt x="3064663" y="0"/>
                  <a:pt x="2835058" y="8351"/>
                  <a:pt x="2605414" y="12526"/>
                </a:cubicBezTo>
                <a:cubicBezTo>
                  <a:pt x="2555310" y="20877"/>
                  <a:pt x="2504380" y="25259"/>
                  <a:pt x="2455101" y="37579"/>
                </a:cubicBezTo>
                <a:cubicBezTo>
                  <a:pt x="2438400" y="41754"/>
                  <a:pt x="2422079" y="47970"/>
                  <a:pt x="2404997" y="50105"/>
                </a:cubicBezTo>
                <a:cubicBezTo>
                  <a:pt x="2355108" y="56341"/>
                  <a:pt x="2304789" y="58456"/>
                  <a:pt x="2254685" y="62631"/>
                </a:cubicBezTo>
                <a:cubicBezTo>
                  <a:pt x="2188681" y="84632"/>
                  <a:pt x="2221263" y="76501"/>
                  <a:pt x="2116899" y="87683"/>
                </a:cubicBezTo>
                <a:cubicBezTo>
                  <a:pt x="2033453" y="96624"/>
                  <a:pt x="1949653" y="102326"/>
                  <a:pt x="1866378" y="112735"/>
                </a:cubicBezTo>
                <a:lnTo>
                  <a:pt x="1766170" y="125261"/>
                </a:lnTo>
                <a:cubicBezTo>
                  <a:pt x="1736905" y="129163"/>
                  <a:pt x="1707879" y="134988"/>
                  <a:pt x="1678488" y="137787"/>
                </a:cubicBezTo>
                <a:cubicBezTo>
                  <a:pt x="1620148" y="143343"/>
                  <a:pt x="1561540" y="145640"/>
                  <a:pt x="1503123" y="150313"/>
                </a:cubicBezTo>
                <a:cubicBezTo>
                  <a:pt x="1457152" y="153991"/>
                  <a:pt x="1411266" y="158664"/>
                  <a:pt x="1365337" y="162839"/>
                </a:cubicBezTo>
                <a:cubicBezTo>
                  <a:pt x="1352811" y="167014"/>
                  <a:pt x="1340937" y="174541"/>
                  <a:pt x="1327759" y="175365"/>
                </a:cubicBezTo>
                <a:cubicBezTo>
                  <a:pt x="1206838" y="182923"/>
                  <a:pt x="1084099" y="168497"/>
                  <a:pt x="964504" y="187891"/>
                </a:cubicBezTo>
                <a:cubicBezTo>
                  <a:pt x="925622" y="194196"/>
                  <a:pt x="901665" y="238065"/>
                  <a:pt x="864296" y="250521"/>
                </a:cubicBezTo>
                <a:cubicBezTo>
                  <a:pt x="851770" y="254696"/>
                  <a:pt x="838528" y="257142"/>
                  <a:pt x="826718" y="263047"/>
                </a:cubicBezTo>
                <a:cubicBezTo>
                  <a:pt x="754035" y="299389"/>
                  <a:pt x="826877" y="280211"/>
                  <a:pt x="739036" y="313151"/>
                </a:cubicBezTo>
                <a:cubicBezTo>
                  <a:pt x="722917" y="319196"/>
                  <a:pt x="705633" y="321502"/>
                  <a:pt x="688932" y="325677"/>
                </a:cubicBezTo>
                <a:cubicBezTo>
                  <a:pt x="651354" y="354904"/>
                  <a:pt x="615808" y="386952"/>
                  <a:pt x="576197" y="413359"/>
                </a:cubicBezTo>
                <a:cubicBezTo>
                  <a:pt x="563671" y="421710"/>
                  <a:pt x="552376" y="432297"/>
                  <a:pt x="538619" y="438411"/>
                </a:cubicBezTo>
                <a:cubicBezTo>
                  <a:pt x="514488" y="449136"/>
                  <a:pt x="463463" y="463463"/>
                  <a:pt x="463463" y="463463"/>
                </a:cubicBezTo>
                <a:cubicBezTo>
                  <a:pt x="373952" y="597734"/>
                  <a:pt x="513342" y="393966"/>
                  <a:pt x="400833" y="538620"/>
                </a:cubicBezTo>
                <a:cubicBezTo>
                  <a:pt x="382348" y="562386"/>
                  <a:pt x="372019" y="592486"/>
                  <a:pt x="350729" y="613776"/>
                </a:cubicBezTo>
                <a:cubicBezTo>
                  <a:pt x="329852" y="634653"/>
                  <a:pt x="307170" y="653868"/>
                  <a:pt x="288099" y="676406"/>
                </a:cubicBezTo>
                <a:cubicBezTo>
                  <a:pt x="179150" y="805164"/>
                  <a:pt x="256612" y="747502"/>
                  <a:pt x="175364" y="801666"/>
                </a:cubicBezTo>
                <a:cubicBezTo>
                  <a:pt x="150755" y="875493"/>
                  <a:pt x="179427" y="802681"/>
                  <a:pt x="125260" y="889348"/>
                </a:cubicBezTo>
                <a:cubicBezTo>
                  <a:pt x="70302" y="977281"/>
                  <a:pt x="134267" y="905392"/>
                  <a:pt x="62630" y="977031"/>
                </a:cubicBezTo>
                <a:cubicBezTo>
                  <a:pt x="58455" y="993732"/>
                  <a:pt x="57803" y="1011737"/>
                  <a:pt x="50104" y="1027135"/>
                </a:cubicBezTo>
                <a:cubicBezTo>
                  <a:pt x="36639" y="1054065"/>
                  <a:pt x="0" y="1102291"/>
                  <a:pt x="0" y="1102291"/>
                </a:cubicBezTo>
                <a:cubicBezTo>
                  <a:pt x="4175" y="1164921"/>
                  <a:pt x="3649" y="1228043"/>
                  <a:pt x="12526" y="1290181"/>
                </a:cubicBezTo>
                <a:cubicBezTo>
                  <a:pt x="25452" y="1380663"/>
                  <a:pt x="32557" y="1342770"/>
                  <a:pt x="62630" y="1402916"/>
                </a:cubicBezTo>
                <a:cubicBezTo>
                  <a:pt x="68535" y="1414726"/>
                  <a:pt x="69955" y="1428358"/>
                  <a:pt x="75156" y="1440494"/>
                </a:cubicBezTo>
                <a:cubicBezTo>
                  <a:pt x="82512" y="1457657"/>
                  <a:pt x="92852" y="1473435"/>
                  <a:pt x="100208" y="1490598"/>
                </a:cubicBezTo>
                <a:cubicBezTo>
                  <a:pt x="105409" y="1502734"/>
                  <a:pt x="106322" y="1516634"/>
                  <a:pt x="112734" y="1528176"/>
                </a:cubicBezTo>
                <a:cubicBezTo>
                  <a:pt x="176048" y="1642141"/>
                  <a:pt x="139557" y="1567880"/>
                  <a:pt x="200416" y="1640910"/>
                </a:cubicBezTo>
                <a:cubicBezTo>
                  <a:pt x="210054" y="1652475"/>
                  <a:pt x="216719" y="1666238"/>
                  <a:pt x="225469" y="1678488"/>
                </a:cubicBezTo>
                <a:cubicBezTo>
                  <a:pt x="237603" y="1695476"/>
                  <a:pt x="250521" y="1711891"/>
                  <a:pt x="263047" y="1728592"/>
                </a:cubicBezTo>
                <a:cubicBezTo>
                  <a:pt x="267222" y="1741118"/>
                  <a:pt x="270937" y="1753807"/>
                  <a:pt x="275573" y="1766170"/>
                </a:cubicBezTo>
                <a:cubicBezTo>
                  <a:pt x="283468" y="1787223"/>
                  <a:pt x="293515" y="1807469"/>
                  <a:pt x="300625" y="1828800"/>
                </a:cubicBezTo>
                <a:cubicBezTo>
                  <a:pt x="306069" y="1845132"/>
                  <a:pt x="303602" y="1864581"/>
                  <a:pt x="313151" y="1878905"/>
                </a:cubicBezTo>
                <a:cubicBezTo>
                  <a:pt x="321502" y="1891431"/>
                  <a:pt x="338203" y="1895606"/>
                  <a:pt x="350729" y="1903957"/>
                </a:cubicBezTo>
                <a:cubicBezTo>
                  <a:pt x="385368" y="2007874"/>
                  <a:pt x="327217" y="1844407"/>
                  <a:pt x="413359" y="2016691"/>
                </a:cubicBezTo>
                <a:cubicBezTo>
                  <a:pt x="421710" y="2033392"/>
                  <a:pt x="431055" y="2049632"/>
                  <a:pt x="438411" y="2066795"/>
                </a:cubicBezTo>
                <a:cubicBezTo>
                  <a:pt x="443612" y="2078931"/>
                  <a:pt x="444525" y="2092831"/>
                  <a:pt x="450937" y="2104373"/>
                </a:cubicBezTo>
                <a:cubicBezTo>
                  <a:pt x="465559" y="2130693"/>
                  <a:pt x="491520" y="2150965"/>
                  <a:pt x="501041" y="2179529"/>
                </a:cubicBezTo>
                <a:cubicBezTo>
                  <a:pt x="522021" y="2242470"/>
                  <a:pt x="505319" y="2206797"/>
                  <a:pt x="563671" y="2279737"/>
                </a:cubicBezTo>
                <a:cubicBezTo>
                  <a:pt x="571333" y="2298891"/>
                  <a:pt x="594704" y="2353765"/>
                  <a:pt x="601249" y="2379946"/>
                </a:cubicBezTo>
                <a:cubicBezTo>
                  <a:pt x="606413" y="2400600"/>
                  <a:pt x="609600" y="2421699"/>
                  <a:pt x="613775" y="2442576"/>
                </a:cubicBezTo>
                <a:cubicBezTo>
                  <a:pt x="558516" y="2635984"/>
                  <a:pt x="624985" y="2457076"/>
                  <a:pt x="551145" y="2567836"/>
                </a:cubicBezTo>
                <a:cubicBezTo>
                  <a:pt x="543637" y="2579098"/>
                  <a:pt x="528181" y="2648210"/>
                  <a:pt x="526093" y="2655518"/>
                </a:cubicBezTo>
                <a:cubicBezTo>
                  <a:pt x="522466" y="2668214"/>
                  <a:pt x="517194" y="2680400"/>
                  <a:pt x="513567" y="2693096"/>
                </a:cubicBezTo>
                <a:cubicBezTo>
                  <a:pt x="508838" y="2709649"/>
                  <a:pt x="507086" y="2727081"/>
                  <a:pt x="501041" y="2743200"/>
                </a:cubicBezTo>
                <a:cubicBezTo>
                  <a:pt x="494485" y="2760684"/>
                  <a:pt x="484340" y="2776603"/>
                  <a:pt x="475989" y="2793305"/>
                </a:cubicBezTo>
                <a:cubicBezTo>
                  <a:pt x="470740" y="2908783"/>
                  <a:pt x="450600" y="3092241"/>
                  <a:pt x="475989" y="3219189"/>
                </a:cubicBezTo>
                <a:cubicBezTo>
                  <a:pt x="478941" y="3233951"/>
                  <a:pt x="494308" y="3243303"/>
                  <a:pt x="501041" y="3256768"/>
                </a:cubicBezTo>
                <a:cubicBezTo>
                  <a:pt x="525615" y="3305917"/>
                  <a:pt x="500481" y="3322109"/>
                  <a:pt x="563671" y="3369502"/>
                </a:cubicBezTo>
                <a:cubicBezTo>
                  <a:pt x="646841" y="3431880"/>
                  <a:pt x="599014" y="3392319"/>
                  <a:pt x="701458" y="3494762"/>
                </a:cubicBezTo>
                <a:cubicBezTo>
                  <a:pt x="792802" y="3586106"/>
                  <a:pt x="666393" y="3465332"/>
                  <a:pt x="839244" y="3594970"/>
                </a:cubicBezTo>
                <a:cubicBezTo>
                  <a:pt x="867670" y="3616289"/>
                  <a:pt x="903426" y="3647775"/>
                  <a:pt x="939452" y="3657600"/>
                </a:cubicBezTo>
                <a:cubicBezTo>
                  <a:pt x="967936" y="3665368"/>
                  <a:pt x="997838" y="3666464"/>
                  <a:pt x="1027134" y="3670126"/>
                </a:cubicBezTo>
                <a:cubicBezTo>
                  <a:pt x="1105092" y="3679871"/>
                  <a:pt x="1134291" y="3678126"/>
                  <a:pt x="1202499" y="3695179"/>
                </a:cubicBezTo>
                <a:cubicBezTo>
                  <a:pt x="1264714" y="3710733"/>
                  <a:pt x="1218477" y="3705868"/>
                  <a:pt x="1290181" y="3732757"/>
                </a:cubicBezTo>
                <a:cubicBezTo>
                  <a:pt x="1306300" y="3738802"/>
                  <a:pt x="1323243" y="3742848"/>
                  <a:pt x="1340285" y="3745283"/>
                </a:cubicBezTo>
                <a:cubicBezTo>
                  <a:pt x="1463236" y="3762847"/>
                  <a:pt x="1488134" y="3750930"/>
                  <a:pt x="1615858" y="3782861"/>
                </a:cubicBezTo>
                <a:cubicBezTo>
                  <a:pt x="1632559" y="3787036"/>
                  <a:pt x="1649157" y="3791652"/>
                  <a:pt x="1665962" y="3795387"/>
                </a:cubicBezTo>
                <a:cubicBezTo>
                  <a:pt x="1686745" y="3800005"/>
                  <a:pt x="1707938" y="3802749"/>
                  <a:pt x="1728592" y="3807913"/>
                </a:cubicBezTo>
                <a:cubicBezTo>
                  <a:pt x="1741401" y="3811115"/>
                  <a:pt x="1753281" y="3817575"/>
                  <a:pt x="1766170" y="3820439"/>
                </a:cubicBezTo>
                <a:cubicBezTo>
                  <a:pt x="1790963" y="3825949"/>
                  <a:pt x="1816422" y="3827984"/>
                  <a:pt x="1841326" y="3832965"/>
                </a:cubicBezTo>
                <a:cubicBezTo>
                  <a:pt x="1988976" y="3862495"/>
                  <a:pt x="1756220" y="3826175"/>
                  <a:pt x="1979112" y="3858017"/>
                </a:cubicBezTo>
                <a:cubicBezTo>
                  <a:pt x="1991638" y="3862192"/>
                  <a:pt x="2003743" y="3867954"/>
                  <a:pt x="2016690" y="3870543"/>
                </a:cubicBezTo>
                <a:cubicBezTo>
                  <a:pt x="2220032" y="3911211"/>
                  <a:pt x="2522912" y="3873768"/>
                  <a:pt x="2668044" y="3870543"/>
                </a:cubicBezTo>
                <a:cubicBezTo>
                  <a:pt x="2713973" y="3862192"/>
                  <a:pt x="2762260" y="3862249"/>
                  <a:pt x="2805830" y="3845491"/>
                </a:cubicBezTo>
                <a:cubicBezTo>
                  <a:pt x="2819881" y="3840087"/>
                  <a:pt x="2819127" y="3817317"/>
                  <a:pt x="2830882" y="3807913"/>
                </a:cubicBezTo>
                <a:cubicBezTo>
                  <a:pt x="2841192" y="3799665"/>
                  <a:pt x="2855934" y="3799562"/>
                  <a:pt x="2868460" y="3795387"/>
                </a:cubicBezTo>
                <a:cubicBezTo>
                  <a:pt x="2885161" y="3782861"/>
                  <a:pt x="2900861" y="3768874"/>
                  <a:pt x="2918564" y="3757809"/>
                </a:cubicBezTo>
                <a:cubicBezTo>
                  <a:pt x="2942462" y="3742873"/>
                  <a:pt x="2977836" y="3727334"/>
                  <a:pt x="3006247" y="3720231"/>
                </a:cubicBezTo>
                <a:cubicBezTo>
                  <a:pt x="3026901" y="3715067"/>
                  <a:pt x="3048000" y="3711880"/>
                  <a:pt x="3068877" y="3707705"/>
                </a:cubicBezTo>
                <a:cubicBezTo>
                  <a:pt x="3093929" y="3691003"/>
                  <a:pt x="3122743" y="3678890"/>
                  <a:pt x="3144033" y="3657600"/>
                </a:cubicBezTo>
                <a:cubicBezTo>
                  <a:pt x="3171736" y="3629897"/>
                  <a:pt x="3184311" y="3612409"/>
                  <a:pt x="3219189" y="3594970"/>
                </a:cubicBezTo>
                <a:cubicBezTo>
                  <a:pt x="3239300" y="3584914"/>
                  <a:pt x="3260688" y="3577602"/>
                  <a:pt x="3281819" y="3569918"/>
                </a:cubicBezTo>
                <a:cubicBezTo>
                  <a:pt x="3306636" y="3560894"/>
                  <a:pt x="3331923" y="3553217"/>
                  <a:pt x="3356975" y="3544866"/>
                </a:cubicBezTo>
                <a:lnTo>
                  <a:pt x="3394553" y="3532340"/>
                </a:lnTo>
                <a:lnTo>
                  <a:pt x="3469710" y="3507288"/>
                </a:lnTo>
                <a:cubicBezTo>
                  <a:pt x="3512384" y="3478839"/>
                  <a:pt x="3614000" y="3413102"/>
                  <a:pt x="3645074" y="3382028"/>
                </a:cubicBezTo>
                <a:cubicBezTo>
                  <a:pt x="3665951" y="3361151"/>
                  <a:pt x="3689260" y="3342452"/>
                  <a:pt x="3707704" y="3319398"/>
                </a:cubicBezTo>
                <a:cubicBezTo>
                  <a:pt x="3722913" y="3300387"/>
                  <a:pt x="3732756" y="3277645"/>
                  <a:pt x="3745282" y="3256768"/>
                </a:cubicBezTo>
                <a:cubicBezTo>
                  <a:pt x="3774192" y="3141128"/>
                  <a:pt x="3733197" y="3268587"/>
                  <a:pt x="3795386" y="3169085"/>
                </a:cubicBezTo>
                <a:cubicBezTo>
                  <a:pt x="3807303" y="3150018"/>
                  <a:pt x="3810382" y="3126566"/>
                  <a:pt x="3820438" y="3106455"/>
                </a:cubicBezTo>
                <a:cubicBezTo>
                  <a:pt x="3827171" y="3092990"/>
                  <a:pt x="3837139" y="3081403"/>
                  <a:pt x="3845490" y="3068877"/>
                </a:cubicBezTo>
                <a:cubicBezTo>
                  <a:pt x="3876038" y="2946684"/>
                  <a:pt x="3838737" y="3099263"/>
                  <a:pt x="3870543" y="2956143"/>
                </a:cubicBezTo>
                <a:cubicBezTo>
                  <a:pt x="3874278" y="2939338"/>
                  <a:pt x="3878340" y="2922592"/>
                  <a:pt x="3883069" y="2906039"/>
                </a:cubicBezTo>
                <a:cubicBezTo>
                  <a:pt x="3886696" y="2893343"/>
                  <a:pt x="3892731" y="2881350"/>
                  <a:pt x="3895595" y="2868461"/>
                </a:cubicBezTo>
                <a:cubicBezTo>
                  <a:pt x="3901105" y="2843668"/>
                  <a:pt x="3901439" y="2817808"/>
                  <a:pt x="3908121" y="2793305"/>
                </a:cubicBezTo>
                <a:cubicBezTo>
                  <a:pt x="3914037" y="2771612"/>
                  <a:pt x="3925278" y="2751728"/>
                  <a:pt x="3933173" y="2730674"/>
                </a:cubicBezTo>
                <a:cubicBezTo>
                  <a:pt x="3937809" y="2718311"/>
                  <a:pt x="3941063" y="2705459"/>
                  <a:pt x="3945699" y="2693096"/>
                </a:cubicBezTo>
                <a:cubicBezTo>
                  <a:pt x="3953594" y="2672043"/>
                  <a:pt x="3963067" y="2651597"/>
                  <a:pt x="3970751" y="2630466"/>
                </a:cubicBezTo>
                <a:cubicBezTo>
                  <a:pt x="3979775" y="2605649"/>
                  <a:pt x="3995803" y="2555310"/>
                  <a:pt x="3995803" y="2555310"/>
                </a:cubicBezTo>
                <a:cubicBezTo>
                  <a:pt x="4039341" y="2250541"/>
                  <a:pt x="4025173" y="2382932"/>
                  <a:pt x="3995803" y="1766170"/>
                </a:cubicBezTo>
                <a:cubicBezTo>
                  <a:pt x="3994805" y="1745209"/>
                  <a:pt x="3934838" y="1570749"/>
                  <a:pt x="3933173" y="1565754"/>
                </a:cubicBezTo>
                <a:cubicBezTo>
                  <a:pt x="3928998" y="1532351"/>
                  <a:pt x="3927700" y="1498461"/>
                  <a:pt x="3920647" y="1465546"/>
                </a:cubicBezTo>
                <a:cubicBezTo>
                  <a:pt x="3915114" y="1439725"/>
                  <a:pt x="3898408" y="1416646"/>
                  <a:pt x="3895595" y="1390389"/>
                </a:cubicBezTo>
                <a:cubicBezTo>
                  <a:pt x="3885799" y="1298960"/>
                  <a:pt x="3892865" y="1206246"/>
                  <a:pt x="3883069" y="1114817"/>
                </a:cubicBezTo>
                <a:cubicBezTo>
                  <a:pt x="3880256" y="1088560"/>
                  <a:pt x="3865782" y="1064900"/>
                  <a:pt x="3858016" y="1039661"/>
                </a:cubicBezTo>
                <a:cubicBezTo>
                  <a:pt x="3849077" y="1010608"/>
                  <a:pt x="3841698" y="981094"/>
                  <a:pt x="3832964" y="951979"/>
                </a:cubicBezTo>
                <a:cubicBezTo>
                  <a:pt x="3806010" y="862133"/>
                  <a:pt x="3835354" y="974063"/>
                  <a:pt x="3807912" y="864296"/>
                </a:cubicBezTo>
                <a:cubicBezTo>
                  <a:pt x="3781608" y="588106"/>
                  <a:pt x="3810713" y="684809"/>
                  <a:pt x="3770334" y="563672"/>
                </a:cubicBezTo>
                <a:cubicBezTo>
                  <a:pt x="3745173" y="387545"/>
                  <a:pt x="3766834" y="555744"/>
                  <a:pt x="3745282" y="275573"/>
                </a:cubicBezTo>
                <a:cubicBezTo>
                  <a:pt x="3742064" y="233735"/>
                  <a:pt x="3738690" y="191853"/>
                  <a:pt x="3732756" y="150313"/>
                </a:cubicBezTo>
                <a:cubicBezTo>
                  <a:pt x="3730321" y="133271"/>
                  <a:pt x="3729779" y="114533"/>
                  <a:pt x="3720230" y="100209"/>
                </a:cubicBezTo>
                <a:cubicBezTo>
                  <a:pt x="3711879" y="87683"/>
                  <a:pt x="3695178" y="83508"/>
                  <a:pt x="3682652" y="75157"/>
                </a:cubicBezTo>
                <a:cubicBezTo>
                  <a:pt x="3669252" y="55057"/>
                  <a:pt x="3653965" y="26805"/>
                  <a:pt x="3632548" y="12526"/>
                </a:cubicBezTo>
                <a:cubicBezTo>
                  <a:pt x="3629074" y="10210"/>
                  <a:pt x="3601233" y="2088"/>
                  <a:pt x="3594970" y="0"/>
                </a:cubicBezTo>
                <a:close/>
              </a:path>
            </a:pathLst>
          </a:custGeom>
          <a:solidFill>
            <a:schemeClr val="accent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16</a:t>
            </a:fld>
            <a:endParaRPr lang="uk-UA"/>
          </a:p>
        </p:txBody>
      </p:sp>
      <p:pic>
        <p:nvPicPr>
          <p:cNvPr id="5" name="Picture 4"/>
          <p:cNvPicPr>
            <a:picLocks noChangeAspect="1"/>
          </p:cNvPicPr>
          <p:nvPr/>
        </p:nvPicPr>
        <p:blipFill>
          <a:blip r:embed="rId3"/>
          <a:stretch>
            <a:fillRect/>
          </a:stretch>
        </p:blipFill>
        <p:spPr>
          <a:xfrm>
            <a:off x="2202014" y="4859269"/>
            <a:ext cx="1155700" cy="596900"/>
          </a:xfrm>
          <a:prstGeom prst="rect">
            <a:avLst/>
          </a:prstGeom>
        </p:spPr>
      </p:pic>
      <p:pic>
        <p:nvPicPr>
          <p:cNvPr id="6" name="Picture 5"/>
          <p:cNvPicPr>
            <a:picLocks noChangeAspect="1"/>
          </p:cNvPicPr>
          <p:nvPr/>
        </p:nvPicPr>
        <p:blipFill>
          <a:blip r:embed="rId4"/>
          <a:stretch>
            <a:fillRect/>
          </a:stretch>
        </p:blipFill>
        <p:spPr>
          <a:xfrm>
            <a:off x="2202014" y="353882"/>
            <a:ext cx="1155700" cy="774700"/>
          </a:xfrm>
          <a:prstGeom prst="rect">
            <a:avLst/>
          </a:prstGeom>
        </p:spPr>
      </p:pic>
      <p:pic>
        <p:nvPicPr>
          <p:cNvPr id="7" name="Picture 6"/>
          <p:cNvPicPr>
            <a:picLocks noChangeAspect="1"/>
          </p:cNvPicPr>
          <p:nvPr/>
        </p:nvPicPr>
        <p:blipFill>
          <a:blip r:embed="rId5"/>
          <a:stretch>
            <a:fillRect/>
          </a:stretch>
        </p:blipFill>
        <p:spPr>
          <a:xfrm>
            <a:off x="5540554" y="434953"/>
            <a:ext cx="1155700" cy="977900"/>
          </a:xfrm>
          <a:prstGeom prst="rect">
            <a:avLst/>
          </a:prstGeom>
        </p:spPr>
      </p:pic>
      <p:pic>
        <p:nvPicPr>
          <p:cNvPr id="8" name="Picture 7"/>
          <p:cNvPicPr>
            <a:picLocks noChangeAspect="1"/>
          </p:cNvPicPr>
          <p:nvPr/>
        </p:nvPicPr>
        <p:blipFill>
          <a:blip r:embed="rId6"/>
          <a:stretch>
            <a:fillRect/>
          </a:stretch>
        </p:blipFill>
        <p:spPr>
          <a:xfrm>
            <a:off x="3305661" y="4967219"/>
            <a:ext cx="1155700" cy="977900"/>
          </a:xfrm>
          <a:prstGeom prst="rect">
            <a:avLst/>
          </a:prstGeom>
        </p:spPr>
      </p:pic>
      <p:pic>
        <p:nvPicPr>
          <p:cNvPr id="9" name="Picture 8"/>
          <p:cNvPicPr>
            <a:picLocks noChangeAspect="1"/>
          </p:cNvPicPr>
          <p:nvPr/>
        </p:nvPicPr>
        <p:blipFill>
          <a:blip r:embed="rId7"/>
          <a:stretch>
            <a:fillRect/>
          </a:stretch>
        </p:blipFill>
        <p:spPr>
          <a:xfrm>
            <a:off x="7173661" y="335878"/>
            <a:ext cx="1155700" cy="977900"/>
          </a:xfrm>
          <a:prstGeom prst="rect">
            <a:avLst/>
          </a:prstGeom>
        </p:spPr>
      </p:pic>
      <p:pic>
        <p:nvPicPr>
          <p:cNvPr id="10" name="Picture 9"/>
          <p:cNvPicPr>
            <a:picLocks noChangeAspect="1"/>
          </p:cNvPicPr>
          <p:nvPr/>
        </p:nvPicPr>
        <p:blipFill>
          <a:blip r:embed="rId8"/>
          <a:stretch>
            <a:fillRect/>
          </a:stretch>
        </p:blipFill>
        <p:spPr>
          <a:xfrm>
            <a:off x="2127157" y="1660740"/>
            <a:ext cx="1155700" cy="914400"/>
          </a:xfrm>
          <a:prstGeom prst="rect">
            <a:avLst/>
          </a:prstGeom>
        </p:spPr>
      </p:pic>
      <p:pic>
        <p:nvPicPr>
          <p:cNvPr id="11" name="Picture 10"/>
          <p:cNvPicPr>
            <a:picLocks noChangeAspect="1"/>
          </p:cNvPicPr>
          <p:nvPr/>
        </p:nvPicPr>
        <p:blipFill>
          <a:blip r:embed="rId9"/>
          <a:stretch>
            <a:fillRect/>
          </a:stretch>
        </p:blipFill>
        <p:spPr>
          <a:xfrm>
            <a:off x="2335774" y="2867490"/>
            <a:ext cx="1155700" cy="1155700"/>
          </a:xfrm>
          <a:prstGeom prst="rect">
            <a:avLst/>
          </a:prstGeom>
        </p:spPr>
      </p:pic>
      <p:pic>
        <p:nvPicPr>
          <p:cNvPr id="12" name="Picture 11"/>
          <p:cNvPicPr>
            <a:picLocks noChangeAspect="1"/>
          </p:cNvPicPr>
          <p:nvPr/>
        </p:nvPicPr>
        <p:blipFill>
          <a:blip r:embed="rId10"/>
          <a:stretch>
            <a:fillRect/>
          </a:stretch>
        </p:blipFill>
        <p:spPr>
          <a:xfrm>
            <a:off x="3491474" y="838184"/>
            <a:ext cx="1155700" cy="1155700"/>
          </a:xfrm>
          <a:prstGeom prst="rect">
            <a:avLst/>
          </a:prstGeom>
        </p:spPr>
      </p:pic>
      <p:pic>
        <p:nvPicPr>
          <p:cNvPr id="13" name="Picture 12"/>
          <p:cNvPicPr>
            <a:picLocks noChangeAspect="1"/>
          </p:cNvPicPr>
          <p:nvPr/>
        </p:nvPicPr>
        <p:blipFill>
          <a:blip r:embed="rId11"/>
          <a:stretch>
            <a:fillRect/>
          </a:stretch>
        </p:blipFill>
        <p:spPr>
          <a:xfrm>
            <a:off x="8611277" y="1098351"/>
            <a:ext cx="1155700" cy="1231900"/>
          </a:xfrm>
          <a:prstGeom prst="rect">
            <a:avLst/>
          </a:prstGeom>
        </p:spPr>
      </p:pic>
      <p:pic>
        <p:nvPicPr>
          <p:cNvPr id="14" name="Picture 13"/>
          <p:cNvPicPr>
            <a:picLocks noChangeAspect="1"/>
          </p:cNvPicPr>
          <p:nvPr/>
        </p:nvPicPr>
        <p:blipFill>
          <a:blip r:embed="rId12"/>
          <a:stretch>
            <a:fillRect/>
          </a:stretch>
        </p:blipFill>
        <p:spPr>
          <a:xfrm>
            <a:off x="9917442" y="634328"/>
            <a:ext cx="1155700" cy="1358900"/>
          </a:xfrm>
          <a:prstGeom prst="rect">
            <a:avLst/>
          </a:prstGeom>
        </p:spPr>
      </p:pic>
      <p:pic>
        <p:nvPicPr>
          <p:cNvPr id="15" name="Picture 14"/>
          <p:cNvPicPr>
            <a:picLocks noChangeAspect="1"/>
          </p:cNvPicPr>
          <p:nvPr/>
        </p:nvPicPr>
        <p:blipFill>
          <a:blip r:embed="rId13"/>
          <a:stretch>
            <a:fillRect/>
          </a:stretch>
        </p:blipFill>
        <p:spPr>
          <a:xfrm>
            <a:off x="5371966" y="1660740"/>
            <a:ext cx="1206500" cy="1231900"/>
          </a:xfrm>
          <a:prstGeom prst="rect">
            <a:avLst/>
          </a:prstGeom>
        </p:spPr>
      </p:pic>
      <p:pic>
        <p:nvPicPr>
          <p:cNvPr id="16" name="Picture 15"/>
          <p:cNvPicPr>
            <a:picLocks noChangeAspect="1"/>
          </p:cNvPicPr>
          <p:nvPr/>
        </p:nvPicPr>
        <p:blipFill>
          <a:blip r:embed="rId14"/>
          <a:stretch>
            <a:fillRect/>
          </a:stretch>
        </p:blipFill>
        <p:spPr>
          <a:xfrm>
            <a:off x="6771526" y="1631783"/>
            <a:ext cx="1206500" cy="1358900"/>
          </a:xfrm>
          <a:prstGeom prst="rect">
            <a:avLst/>
          </a:prstGeom>
        </p:spPr>
      </p:pic>
      <p:pic>
        <p:nvPicPr>
          <p:cNvPr id="17" name="Picture 16"/>
          <p:cNvPicPr>
            <a:picLocks noChangeAspect="1"/>
          </p:cNvPicPr>
          <p:nvPr/>
        </p:nvPicPr>
        <p:blipFill>
          <a:blip r:embed="rId15"/>
          <a:stretch>
            <a:fillRect/>
          </a:stretch>
        </p:blipFill>
        <p:spPr>
          <a:xfrm>
            <a:off x="2178374" y="5583301"/>
            <a:ext cx="1143000" cy="787400"/>
          </a:xfrm>
          <a:prstGeom prst="rect">
            <a:avLst/>
          </a:prstGeom>
        </p:spPr>
      </p:pic>
      <p:pic>
        <p:nvPicPr>
          <p:cNvPr id="18" name="Picture 17"/>
          <p:cNvPicPr>
            <a:picLocks noChangeAspect="1"/>
          </p:cNvPicPr>
          <p:nvPr/>
        </p:nvPicPr>
        <p:blipFill>
          <a:blip r:embed="rId16"/>
          <a:stretch>
            <a:fillRect/>
          </a:stretch>
        </p:blipFill>
        <p:spPr>
          <a:xfrm>
            <a:off x="3784712" y="2497422"/>
            <a:ext cx="1155700" cy="1295400"/>
          </a:xfrm>
          <a:prstGeom prst="rect">
            <a:avLst/>
          </a:prstGeom>
        </p:spPr>
      </p:pic>
      <p:pic>
        <p:nvPicPr>
          <p:cNvPr id="19" name="Picture 18"/>
          <p:cNvPicPr>
            <a:picLocks noChangeAspect="1"/>
          </p:cNvPicPr>
          <p:nvPr/>
        </p:nvPicPr>
        <p:blipFill>
          <a:blip r:embed="rId17"/>
          <a:stretch>
            <a:fillRect/>
          </a:stretch>
        </p:blipFill>
        <p:spPr>
          <a:xfrm>
            <a:off x="6880077" y="3434275"/>
            <a:ext cx="1206500" cy="1219200"/>
          </a:xfrm>
          <a:prstGeom prst="rect">
            <a:avLst/>
          </a:prstGeom>
        </p:spPr>
      </p:pic>
      <p:pic>
        <p:nvPicPr>
          <p:cNvPr id="20" name="Picture 19"/>
          <p:cNvPicPr>
            <a:picLocks noChangeAspect="1"/>
          </p:cNvPicPr>
          <p:nvPr/>
        </p:nvPicPr>
        <p:blipFill>
          <a:blip r:embed="rId18"/>
          <a:stretch>
            <a:fillRect/>
          </a:stretch>
        </p:blipFill>
        <p:spPr>
          <a:xfrm>
            <a:off x="4864809" y="3440272"/>
            <a:ext cx="1206500" cy="1600200"/>
          </a:xfrm>
          <a:prstGeom prst="rect">
            <a:avLst/>
          </a:prstGeom>
        </p:spPr>
      </p:pic>
      <p:pic>
        <p:nvPicPr>
          <p:cNvPr id="21" name="Picture 20"/>
          <p:cNvPicPr>
            <a:picLocks noChangeAspect="1"/>
          </p:cNvPicPr>
          <p:nvPr/>
        </p:nvPicPr>
        <p:blipFill>
          <a:blip r:embed="rId19"/>
          <a:stretch>
            <a:fillRect/>
          </a:stretch>
        </p:blipFill>
        <p:spPr>
          <a:xfrm>
            <a:off x="5515475" y="5033558"/>
            <a:ext cx="1435100" cy="1727200"/>
          </a:xfrm>
          <a:prstGeom prst="rect">
            <a:avLst/>
          </a:prstGeom>
        </p:spPr>
      </p:pic>
      <p:pic>
        <p:nvPicPr>
          <p:cNvPr id="22" name="Picture 21"/>
          <p:cNvPicPr>
            <a:picLocks noChangeAspect="1"/>
          </p:cNvPicPr>
          <p:nvPr/>
        </p:nvPicPr>
        <p:blipFill>
          <a:blip r:embed="rId20"/>
          <a:stretch>
            <a:fillRect/>
          </a:stretch>
        </p:blipFill>
        <p:spPr>
          <a:xfrm>
            <a:off x="8874575" y="3145122"/>
            <a:ext cx="1206500" cy="1295400"/>
          </a:xfrm>
          <a:prstGeom prst="rect">
            <a:avLst/>
          </a:prstGeom>
        </p:spPr>
      </p:pic>
      <p:pic>
        <p:nvPicPr>
          <p:cNvPr id="23" name="Picture 22"/>
          <p:cNvPicPr>
            <a:picLocks noChangeAspect="1"/>
          </p:cNvPicPr>
          <p:nvPr/>
        </p:nvPicPr>
        <p:blipFill>
          <a:blip r:embed="rId21"/>
          <a:stretch>
            <a:fillRect/>
          </a:stretch>
        </p:blipFill>
        <p:spPr>
          <a:xfrm>
            <a:off x="7374776" y="4967219"/>
            <a:ext cx="1587500" cy="1358900"/>
          </a:xfrm>
          <a:prstGeom prst="rect">
            <a:avLst/>
          </a:prstGeom>
        </p:spPr>
      </p:pic>
      <p:pic>
        <p:nvPicPr>
          <p:cNvPr id="24" name="Picture 23"/>
          <p:cNvPicPr>
            <a:picLocks noChangeAspect="1"/>
          </p:cNvPicPr>
          <p:nvPr/>
        </p:nvPicPr>
        <p:blipFill>
          <a:blip r:embed="rId22"/>
          <a:stretch>
            <a:fillRect/>
          </a:stretch>
        </p:blipFill>
        <p:spPr>
          <a:xfrm>
            <a:off x="9174492" y="4719701"/>
            <a:ext cx="1320800" cy="1651000"/>
          </a:xfrm>
          <a:prstGeom prst="rect">
            <a:avLst/>
          </a:prstGeom>
        </p:spPr>
      </p:pic>
    </p:spTree>
    <p:extLst>
      <p:ext uri="{BB962C8B-B14F-4D97-AF65-F5344CB8AC3E}">
        <p14:creationId xmlns:p14="http://schemas.microsoft.com/office/powerpoint/2010/main" val="1445051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pPr lvl="0"/>
            <a:r>
              <a:rPr lang="de-DE" smtClean="0"/>
              <a:t>Daniel  Seeliger</a:t>
            </a:r>
            <a:endParaRPr lang="en-US"/>
          </a:p>
        </p:txBody>
      </p:sp>
      <p:sp>
        <p:nvSpPr>
          <p:cNvPr id="6" name="Footer Placeholder 5"/>
          <p:cNvSpPr>
            <a:spLocks noGrp="1"/>
          </p:cNvSpPr>
          <p:nvPr>
            <p:ph type="ftr" sz="quarter" idx="11"/>
          </p:nvPr>
        </p:nvSpPr>
        <p:spPr/>
        <p:txBody>
          <a:bodyPr/>
          <a:lstStyle/>
          <a:p>
            <a:pPr lvl="0"/>
            <a:r>
              <a:rPr lang="en-US" smtClean="0"/>
              <a:t>Principles of Drug Discovery - University of Ulm 2017</a:t>
            </a:r>
            <a:endParaRPr lang="en-US" dirty="0"/>
          </a:p>
        </p:txBody>
      </p:sp>
      <p:sp>
        <p:nvSpPr>
          <p:cNvPr id="8" name="Slide Number Placeholder 7"/>
          <p:cNvSpPr>
            <a:spLocks noGrp="1"/>
          </p:cNvSpPr>
          <p:nvPr>
            <p:ph type="sldNum" sz="quarter" idx="12"/>
          </p:nvPr>
        </p:nvSpPr>
        <p:spPr/>
        <p:txBody>
          <a:bodyPr/>
          <a:lstStyle/>
          <a:p>
            <a:pPr lvl="0"/>
            <a:fld id="{8A2D7EB2-A633-45D7-9C9C-702CFB0FE954}" type="slidenum">
              <a:rPr lang="uk-UA" smtClean="0"/>
              <a:t>17</a:t>
            </a:fld>
            <a:endParaRPr lang="uk-UA"/>
          </a:p>
        </p:txBody>
      </p:sp>
      <p:graphicFrame>
        <p:nvGraphicFramePr>
          <p:cNvPr id="2" name="Table Placeholder 1"/>
          <p:cNvGraphicFramePr>
            <a:graphicFrameLocks noGrp="1"/>
          </p:cNvGraphicFramePr>
          <p:nvPr>
            <p:ph type="tbl" idx="4294967295"/>
            <p:extLst>
              <p:ext uri="{D42A27DB-BD31-4B8C-83A1-F6EECF244321}">
                <p14:modId xmlns:p14="http://schemas.microsoft.com/office/powerpoint/2010/main" val="286390052"/>
              </p:ext>
            </p:extLst>
          </p:nvPr>
        </p:nvGraphicFramePr>
        <p:xfrm>
          <a:off x="1932175" y="147483"/>
          <a:ext cx="9071640" cy="6799080"/>
        </p:xfrm>
        <a:graphic>
          <a:graphicData uri="http://schemas.openxmlformats.org/drawingml/2006/table">
            <a:tbl>
              <a:tblPr firstRow="1" bandRow="1"/>
              <a:tblGrid>
                <a:gridCol w="3023640">
                  <a:extLst>
                    <a:ext uri="{9D8B030D-6E8A-4147-A177-3AD203B41FA5}">
                      <a16:colId xmlns="" xmlns:a16="http://schemas.microsoft.com/office/drawing/2014/main" val="2235058304"/>
                    </a:ext>
                  </a:extLst>
                </a:gridCol>
                <a:gridCol w="3023640">
                  <a:extLst>
                    <a:ext uri="{9D8B030D-6E8A-4147-A177-3AD203B41FA5}">
                      <a16:colId xmlns="" xmlns:a16="http://schemas.microsoft.com/office/drawing/2014/main" val="3420956368"/>
                    </a:ext>
                  </a:extLst>
                </a:gridCol>
                <a:gridCol w="3024360">
                  <a:extLst>
                    <a:ext uri="{9D8B030D-6E8A-4147-A177-3AD203B41FA5}">
                      <a16:colId xmlns="" xmlns:a16="http://schemas.microsoft.com/office/drawing/2014/main" val="788682624"/>
                    </a:ext>
                  </a:extLst>
                </a:gridCol>
              </a:tblGrid>
              <a:tr h="192716">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Alanine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ALA</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A</a:t>
                      </a:r>
                    </a:p>
                  </a:txBody>
                  <a:tcPr/>
                </a:tc>
                <a:extLst>
                  <a:ext uri="{0D108BD9-81ED-4DB2-BD59-A6C34878D82A}">
                    <a16:rowId xmlns="" xmlns:a16="http://schemas.microsoft.com/office/drawing/2014/main" val="1577072729"/>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Cysteine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CYS</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C</a:t>
                      </a:r>
                    </a:p>
                  </a:txBody>
                  <a:tcPr/>
                </a:tc>
                <a:extLst>
                  <a:ext uri="{0D108BD9-81ED-4DB2-BD59-A6C34878D82A}">
                    <a16:rowId xmlns="" xmlns:a16="http://schemas.microsoft.com/office/drawing/2014/main" val="2812501023"/>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smtClean="0">
                          <a:ln>
                            <a:noFill/>
                          </a:ln>
                          <a:latin typeface="Liberation Sans" pitchFamily="18"/>
                          <a:ea typeface="Droid Sans Fallback" pitchFamily="2"/>
                          <a:cs typeface="FreeSans" pitchFamily="2"/>
                        </a:rPr>
                        <a:t>Aspartic</a:t>
                      </a:r>
                      <a:r>
                        <a:rPr lang="en-US" sz="1600" b="0" i="0" u="none" strike="noStrike" kern="1200" cap="none" baseline="0" dirty="0" smtClean="0">
                          <a:ln>
                            <a:noFill/>
                          </a:ln>
                          <a:latin typeface="Liberation Sans" pitchFamily="18"/>
                          <a:ea typeface="Droid Sans Fallback" pitchFamily="2"/>
                          <a:cs typeface="FreeSans" pitchFamily="2"/>
                        </a:rPr>
                        <a:t> Acid</a:t>
                      </a:r>
                      <a:endParaRPr lang="en-US" sz="1600" b="0" i="0" u="none" strike="noStrike" kern="1200" cap="none" dirty="0">
                        <a:ln>
                          <a:noFill/>
                        </a:ln>
                        <a:latin typeface="Liberation Sans" pitchFamily="18"/>
                        <a:ea typeface="Droid Sans Fallback" pitchFamily="2"/>
                        <a:cs typeface="FreeSans" pitchFamily="2"/>
                      </a:endParaRP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ASP</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D</a:t>
                      </a:r>
                    </a:p>
                  </a:txBody>
                  <a:tcPr/>
                </a:tc>
                <a:extLst>
                  <a:ext uri="{0D108BD9-81ED-4DB2-BD59-A6C34878D82A}">
                    <a16:rowId xmlns="" xmlns:a16="http://schemas.microsoft.com/office/drawing/2014/main" val="254089773"/>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smtClean="0">
                          <a:ln>
                            <a:noFill/>
                          </a:ln>
                          <a:latin typeface="Liberation Sans" pitchFamily="18"/>
                          <a:ea typeface="Droid Sans Fallback" pitchFamily="2"/>
                          <a:cs typeface="FreeSans" pitchFamily="2"/>
                        </a:rPr>
                        <a:t>Glutamic</a:t>
                      </a:r>
                      <a:r>
                        <a:rPr lang="en-US" sz="1600" b="0" i="0" u="none" strike="noStrike" kern="1200" cap="none" baseline="0" dirty="0" smtClean="0">
                          <a:ln>
                            <a:noFill/>
                          </a:ln>
                          <a:latin typeface="Liberation Sans" pitchFamily="18"/>
                          <a:ea typeface="Droid Sans Fallback" pitchFamily="2"/>
                          <a:cs typeface="FreeSans" pitchFamily="2"/>
                        </a:rPr>
                        <a:t> Acid</a:t>
                      </a:r>
                      <a:endParaRPr lang="en-US" sz="1600" b="0" i="0" u="none" strike="noStrike" kern="1200" cap="none" dirty="0">
                        <a:ln>
                          <a:noFill/>
                        </a:ln>
                        <a:latin typeface="Liberation Sans" pitchFamily="18"/>
                        <a:ea typeface="Droid Sans Fallback" pitchFamily="2"/>
                        <a:cs typeface="FreeSans" pitchFamily="2"/>
                      </a:endParaRP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GLU</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E</a:t>
                      </a:r>
                    </a:p>
                  </a:txBody>
                  <a:tcPr/>
                </a:tc>
                <a:extLst>
                  <a:ext uri="{0D108BD9-81ED-4DB2-BD59-A6C34878D82A}">
                    <a16:rowId xmlns="" xmlns:a16="http://schemas.microsoft.com/office/drawing/2014/main" val="189051782"/>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Phenylalanine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PHE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F</a:t>
                      </a:r>
                    </a:p>
                  </a:txBody>
                  <a:tcPr/>
                </a:tc>
                <a:extLst>
                  <a:ext uri="{0D108BD9-81ED-4DB2-BD59-A6C34878D82A}">
                    <a16:rowId xmlns="" xmlns:a16="http://schemas.microsoft.com/office/drawing/2014/main" val="3648324553"/>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Glycine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GLY</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G</a:t>
                      </a:r>
                    </a:p>
                  </a:txBody>
                  <a:tcPr/>
                </a:tc>
                <a:extLst>
                  <a:ext uri="{0D108BD9-81ED-4DB2-BD59-A6C34878D82A}">
                    <a16:rowId xmlns="" xmlns:a16="http://schemas.microsoft.com/office/drawing/2014/main" val="1413124900"/>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Histidine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HIS</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H</a:t>
                      </a:r>
                    </a:p>
                  </a:txBody>
                  <a:tcPr/>
                </a:tc>
                <a:extLst>
                  <a:ext uri="{0D108BD9-81ED-4DB2-BD59-A6C34878D82A}">
                    <a16:rowId xmlns="" xmlns:a16="http://schemas.microsoft.com/office/drawing/2014/main" val="1289657346"/>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Isoleucine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ILE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I</a:t>
                      </a:r>
                    </a:p>
                  </a:txBody>
                  <a:tcPr/>
                </a:tc>
                <a:extLst>
                  <a:ext uri="{0D108BD9-81ED-4DB2-BD59-A6C34878D82A}">
                    <a16:rowId xmlns="" xmlns:a16="http://schemas.microsoft.com/office/drawing/2014/main" val="696857486"/>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Lysine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LYS</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K</a:t>
                      </a:r>
                    </a:p>
                  </a:txBody>
                  <a:tcPr/>
                </a:tc>
                <a:extLst>
                  <a:ext uri="{0D108BD9-81ED-4DB2-BD59-A6C34878D82A}">
                    <a16:rowId xmlns="" xmlns:a16="http://schemas.microsoft.com/office/drawing/2014/main" val="416148918"/>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Leucine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LEU</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L</a:t>
                      </a:r>
                    </a:p>
                  </a:txBody>
                  <a:tcPr/>
                </a:tc>
                <a:extLst>
                  <a:ext uri="{0D108BD9-81ED-4DB2-BD59-A6C34878D82A}">
                    <a16:rowId xmlns="" xmlns:a16="http://schemas.microsoft.com/office/drawing/2014/main" val="2300751668"/>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Methionine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MET</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M</a:t>
                      </a:r>
                    </a:p>
                  </a:txBody>
                  <a:tcPr/>
                </a:tc>
                <a:extLst>
                  <a:ext uri="{0D108BD9-81ED-4DB2-BD59-A6C34878D82A}">
                    <a16:rowId xmlns="" xmlns:a16="http://schemas.microsoft.com/office/drawing/2014/main" val="2046444983"/>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Asparagine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ASN</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N</a:t>
                      </a:r>
                    </a:p>
                  </a:txBody>
                  <a:tcPr/>
                </a:tc>
                <a:extLst>
                  <a:ext uri="{0D108BD9-81ED-4DB2-BD59-A6C34878D82A}">
                    <a16:rowId xmlns="" xmlns:a16="http://schemas.microsoft.com/office/drawing/2014/main" val="228585713"/>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Proline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PRO</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P</a:t>
                      </a:r>
                    </a:p>
                  </a:txBody>
                  <a:tcPr/>
                </a:tc>
                <a:extLst>
                  <a:ext uri="{0D108BD9-81ED-4DB2-BD59-A6C34878D82A}">
                    <a16:rowId xmlns="" xmlns:a16="http://schemas.microsoft.com/office/drawing/2014/main" val="2409189376"/>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Glutamine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GLN</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Q</a:t>
                      </a:r>
                    </a:p>
                  </a:txBody>
                  <a:tcPr/>
                </a:tc>
                <a:extLst>
                  <a:ext uri="{0D108BD9-81ED-4DB2-BD59-A6C34878D82A}">
                    <a16:rowId xmlns="" xmlns:a16="http://schemas.microsoft.com/office/drawing/2014/main" val="3423562240"/>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Arginine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ARG</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R</a:t>
                      </a:r>
                    </a:p>
                  </a:txBody>
                  <a:tcPr/>
                </a:tc>
                <a:extLst>
                  <a:ext uri="{0D108BD9-81ED-4DB2-BD59-A6C34878D82A}">
                    <a16:rowId xmlns="" xmlns:a16="http://schemas.microsoft.com/office/drawing/2014/main" val="3797798004"/>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Serine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SER</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S</a:t>
                      </a:r>
                    </a:p>
                  </a:txBody>
                  <a:tcPr/>
                </a:tc>
                <a:extLst>
                  <a:ext uri="{0D108BD9-81ED-4DB2-BD59-A6C34878D82A}">
                    <a16:rowId xmlns="" xmlns:a16="http://schemas.microsoft.com/office/drawing/2014/main" val="1028289257"/>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Threonine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THR</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T</a:t>
                      </a:r>
                    </a:p>
                  </a:txBody>
                  <a:tcPr/>
                </a:tc>
                <a:extLst>
                  <a:ext uri="{0D108BD9-81ED-4DB2-BD59-A6C34878D82A}">
                    <a16:rowId xmlns="" xmlns:a16="http://schemas.microsoft.com/office/drawing/2014/main" val="3796103473"/>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Valine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VAL</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V</a:t>
                      </a:r>
                    </a:p>
                  </a:txBody>
                  <a:tcPr/>
                </a:tc>
                <a:extLst>
                  <a:ext uri="{0D108BD9-81ED-4DB2-BD59-A6C34878D82A}">
                    <a16:rowId xmlns="" xmlns:a16="http://schemas.microsoft.com/office/drawing/2014/main" val="2991828984"/>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smtClean="0">
                          <a:ln>
                            <a:noFill/>
                          </a:ln>
                          <a:latin typeface="Liberation Sans" pitchFamily="18"/>
                          <a:ea typeface="Droid Sans Fallback" pitchFamily="2"/>
                          <a:cs typeface="FreeSans" pitchFamily="2"/>
                        </a:rPr>
                        <a:t>Tryptophan</a:t>
                      </a:r>
                      <a:endParaRPr lang="en-US" sz="1600" b="0" i="0" u="none" strike="noStrike" kern="1200" cap="none" dirty="0">
                        <a:ln>
                          <a:noFill/>
                        </a:ln>
                        <a:latin typeface="Liberation Sans" pitchFamily="18"/>
                        <a:ea typeface="Droid Sans Fallback" pitchFamily="2"/>
                        <a:cs typeface="FreeSans" pitchFamily="2"/>
                      </a:endParaRP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a:ln>
                            <a:noFill/>
                          </a:ln>
                          <a:latin typeface="Liberation Sans" pitchFamily="18"/>
                          <a:ea typeface="Droid Sans Fallback" pitchFamily="2"/>
                          <a:cs typeface="FreeSans" pitchFamily="2"/>
                        </a:rPr>
                        <a:t>TRP</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W</a:t>
                      </a:r>
                    </a:p>
                  </a:txBody>
                  <a:tcPr/>
                </a:tc>
                <a:extLst>
                  <a:ext uri="{0D108BD9-81ED-4DB2-BD59-A6C34878D82A}">
                    <a16:rowId xmlns="" xmlns:a16="http://schemas.microsoft.com/office/drawing/2014/main" val="2039484270"/>
                  </a:ext>
                </a:extLst>
              </a:tr>
              <a:tr h="340200">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Tyrosine</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TYR</a:t>
                      </a:r>
                    </a:p>
                  </a:txBody>
                  <a:tcPr/>
                </a:tc>
                <a:tc>
                  <a:txBody>
                    <a:bodyPr/>
                    <a:lstStyle/>
                    <a:p>
                      <a:pPr marL="0" marR="0" lvl="0" indent="0" rtl="0" hangingPunct="0">
                        <a:lnSpc>
                          <a:spcPct val="100000"/>
                        </a:lnSpc>
                        <a:spcBef>
                          <a:spcPts val="0"/>
                        </a:spcBef>
                        <a:spcAft>
                          <a:spcPts val="0"/>
                        </a:spcAft>
                        <a:buNone/>
                        <a:tabLst/>
                        <a:defRPr sz="1800"/>
                      </a:pPr>
                      <a:r>
                        <a:rPr lang="en-US" sz="1600" b="0" i="0" u="none" strike="noStrike" kern="1200" cap="none" dirty="0">
                          <a:ln>
                            <a:noFill/>
                          </a:ln>
                          <a:latin typeface="Liberation Sans" pitchFamily="18"/>
                          <a:ea typeface="Droid Sans Fallback" pitchFamily="2"/>
                          <a:cs typeface="FreeSans" pitchFamily="2"/>
                        </a:rPr>
                        <a:t>Y</a:t>
                      </a:r>
                    </a:p>
                  </a:txBody>
                  <a:tcPr/>
                </a:tc>
                <a:extLst>
                  <a:ext uri="{0D108BD9-81ED-4DB2-BD59-A6C34878D82A}">
                    <a16:rowId xmlns="" xmlns:a16="http://schemas.microsoft.com/office/drawing/2014/main" val="1778086339"/>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18</a:t>
            </a:fld>
            <a:endParaRPr lang="uk-UA"/>
          </a:p>
        </p:txBody>
      </p:sp>
      <p:sp>
        <p:nvSpPr>
          <p:cNvPr id="5" name="TextBox 4"/>
          <p:cNvSpPr txBox="1"/>
          <p:nvPr/>
        </p:nvSpPr>
        <p:spPr>
          <a:xfrm>
            <a:off x="1053240" y="540774"/>
            <a:ext cx="2765437" cy="523220"/>
          </a:xfrm>
          <a:prstGeom prst="rect">
            <a:avLst/>
          </a:prstGeom>
          <a:noFill/>
        </p:spPr>
        <p:txBody>
          <a:bodyPr wrap="none" rtlCol="0">
            <a:spAutoFit/>
          </a:bodyPr>
          <a:lstStyle/>
          <a:p>
            <a:r>
              <a:rPr lang="en-US" sz="2800" dirty="0" smtClean="0"/>
              <a:t>Primary Structure</a:t>
            </a:r>
            <a:endParaRPr lang="en-US" sz="2800" dirty="0"/>
          </a:p>
        </p:txBody>
      </p:sp>
      <p:sp>
        <p:nvSpPr>
          <p:cNvPr id="6" name="TextBox 5"/>
          <p:cNvSpPr txBox="1"/>
          <p:nvPr/>
        </p:nvSpPr>
        <p:spPr>
          <a:xfrm>
            <a:off x="1053240" y="1225425"/>
            <a:ext cx="10286149" cy="1292662"/>
          </a:xfrm>
          <a:prstGeom prst="rect">
            <a:avLst/>
          </a:prstGeom>
          <a:noFill/>
        </p:spPr>
        <p:txBody>
          <a:bodyPr wrap="none" rtlCol="0">
            <a:spAutoFit/>
          </a:bodyPr>
          <a:lstStyle/>
          <a:p>
            <a:pPr marL="285750" indent="-285750">
              <a:lnSpc>
                <a:spcPct val="150000"/>
              </a:lnSpc>
              <a:buFont typeface="Arial" charset="0"/>
              <a:buChar char="•"/>
            </a:pPr>
            <a:r>
              <a:rPr lang="en-US" sz="2000" dirty="0" smtClean="0"/>
              <a:t>The primary structure of a protein is the order in which amino acids are connected (Sequence)</a:t>
            </a:r>
          </a:p>
          <a:p>
            <a:pPr marL="285750" indent="-285750">
              <a:lnSpc>
                <a:spcPct val="150000"/>
              </a:lnSpc>
              <a:buFont typeface="Arial" charset="0"/>
              <a:buChar char="•"/>
            </a:pPr>
            <a:r>
              <a:rPr lang="en-US" sz="2000" dirty="0" smtClean="0"/>
              <a:t>The sequence is encoded in the genome</a:t>
            </a:r>
          </a:p>
          <a:p>
            <a:pPr marL="285750" indent="-285750">
              <a:buFont typeface="Arial" charset="0"/>
              <a:buChar char="•"/>
            </a:pPr>
            <a:endParaRPr lang="en-US" dirty="0"/>
          </a:p>
        </p:txBody>
      </p:sp>
      <p:pic>
        <p:nvPicPr>
          <p:cNvPr id="7" name="Picture 6"/>
          <p:cNvPicPr>
            <a:picLocks noChangeAspect="1"/>
          </p:cNvPicPr>
          <p:nvPr/>
        </p:nvPicPr>
        <p:blipFill>
          <a:blip r:embed="rId3"/>
          <a:stretch>
            <a:fillRect/>
          </a:stretch>
        </p:blipFill>
        <p:spPr>
          <a:xfrm>
            <a:off x="609600" y="2443037"/>
            <a:ext cx="11807619" cy="3421100"/>
          </a:xfrm>
          <a:prstGeom prst="rect">
            <a:avLst/>
          </a:prstGeom>
        </p:spPr>
      </p:pic>
      <p:sp>
        <p:nvSpPr>
          <p:cNvPr id="8" name="TextBox 7"/>
          <p:cNvSpPr txBox="1"/>
          <p:nvPr/>
        </p:nvSpPr>
        <p:spPr>
          <a:xfrm>
            <a:off x="1053240" y="5864137"/>
            <a:ext cx="7689477" cy="1015663"/>
          </a:xfrm>
          <a:prstGeom prst="rect">
            <a:avLst/>
          </a:prstGeom>
          <a:noFill/>
        </p:spPr>
        <p:txBody>
          <a:bodyPr wrap="none" rtlCol="0">
            <a:spAutoFit/>
          </a:bodyPr>
          <a:lstStyle/>
          <a:p>
            <a:pPr marL="285750" indent="-285750">
              <a:lnSpc>
                <a:spcPct val="150000"/>
              </a:lnSpc>
              <a:buFont typeface="Arial" charset="0"/>
              <a:buChar char="•"/>
            </a:pPr>
            <a:r>
              <a:rPr lang="en-US" sz="2000" dirty="0" smtClean="0"/>
              <a:t>The human genome (~3 billion base pairs) has been decoded in 2001.</a:t>
            </a:r>
          </a:p>
          <a:p>
            <a:pPr marL="285750" indent="-285750">
              <a:lnSpc>
                <a:spcPct val="150000"/>
              </a:lnSpc>
              <a:buFont typeface="Arial" charset="0"/>
              <a:buChar char="•"/>
            </a:pPr>
            <a:r>
              <a:rPr lang="en-US" sz="2000" dirty="0" smtClean="0"/>
              <a:t>About 1% of the human genome encodes for proteins </a:t>
            </a:r>
            <a:endParaRPr lang="en-US" sz="2000" dirty="0"/>
          </a:p>
        </p:txBody>
      </p:sp>
    </p:spTree>
    <p:extLst>
      <p:ext uri="{BB962C8B-B14F-4D97-AF65-F5344CB8AC3E}">
        <p14:creationId xmlns:p14="http://schemas.microsoft.com/office/powerpoint/2010/main" val="1949269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12" name="Date Placeholder 11"/>
          <p:cNvSpPr>
            <a:spLocks noGrp="1"/>
          </p:cNvSpPr>
          <p:nvPr>
            <p:ph type="dt" sz="half" idx="10"/>
          </p:nvPr>
        </p:nvSpPr>
        <p:spPr/>
        <p:txBody>
          <a:bodyPr/>
          <a:lstStyle/>
          <a:p>
            <a:pPr lvl="0"/>
            <a:r>
              <a:rPr lang="de-DE" smtClean="0"/>
              <a:t>Daniel  Seeliger</a:t>
            </a:r>
            <a:endParaRPr lang="en-US"/>
          </a:p>
        </p:txBody>
      </p:sp>
      <p:sp>
        <p:nvSpPr>
          <p:cNvPr id="11" name="Footer Placeholder 10"/>
          <p:cNvSpPr>
            <a:spLocks noGrp="1"/>
          </p:cNvSpPr>
          <p:nvPr>
            <p:ph type="ftr" sz="quarter" idx="11"/>
          </p:nvPr>
        </p:nvSpPr>
        <p:spPr/>
        <p:txBody>
          <a:bodyPr/>
          <a:lstStyle/>
          <a:p>
            <a:pPr lvl="0"/>
            <a:r>
              <a:rPr lang="en-US" smtClean="0"/>
              <a:t>Principles of Drug Discovery - University of Ulm 2017</a:t>
            </a:r>
            <a:endParaRPr lang="en-US"/>
          </a:p>
        </p:txBody>
      </p:sp>
      <p:sp>
        <p:nvSpPr>
          <p:cNvPr id="13" name="Slide Number Placeholder 12"/>
          <p:cNvSpPr>
            <a:spLocks noGrp="1"/>
          </p:cNvSpPr>
          <p:nvPr>
            <p:ph type="sldNum" sz="quarter" idx="12"/>
          </p:nvPr>
        </p:nvSpPr>
        <p:spPr/>
        <p:txBody>
          <a:bodyPr/>
          <a:lstStyle/>
          <a:p>
            <a:pPr lvl="0"/>
            <a:fld id="{8A2D7EB2-A633-45D7-9C9C-702CFB0FE954}" type="slidenum">
              <a:rPr lang="uk-UA" smtClean="0"/>
              <a:t>19</a:t>
            </a:fld>
            <a:endParaRPr lang="uk-UA"/>
          </a:p>
        </p:txBody>
      </p:sp>
      <p:sp>
        <p:nvSpPr>
          <p:cNvPr id="3" name="TextBox 2"/>
          <p:cNvSpPr txBox="1"/>
          <p:nvPr/>
        </p:nvSpPr>
        <p:spPr>
          <a:xfrm>
            <a:off x="4810249" y="824916"/>
            <a:ext cx="3091679" cy="346680"/>
          </a:xfrm>
          <a:prstGeom prst="rect">
            <a:avLst/>
          </a:prstGeom>
          <a:noFill/>
          <a:ln>
            <a:noFill/>
          </a:ln>
        </p:spPr>
        <p:txBody>
          <a:bodyPr vert="horz" wrap="none" lIns="90000" tIns="45000" rIns="90000" bIns="45000" anchorCtr="0" compatLnSpc="0"/>
          <a:lstStyle/>
          <a:p>
            <a:pPr hangingPunct="0"/>
            <a:r>
              <a:rPr lang="en-US" b="1" dirty="0">
                <a:latin typeface="Liberation Sans" pitchFamily="18"/>
                <a:ea typeface="Droid Sans Fallback" pitchFamily="2"/>
                <a:cs typeface="FreeSans" pitchFamily="2"/>
                <a:hlinkClick r:id="rId3"/>
              </a:rPr>
              <a:t>http://</a:t>
            </a:r>
            <a:r>
              <a:rPr lang="en-US" b="1" dirty="0" err="1">
                <a:latin typeface="Liberation Sans" pitchFamily="18"/>
                <a:ea typeface="Droid Sans Fallback" pitchFamily="2"/>
                <a:cs typeface="FreeSans" pitchFamily="2"/>
                <a:hlinkClick r:id="rId3"/>
              </a:rPr>
              <a:t>www.uniprot.org</a:t>
            </a:r>
            <a:r>
              <a:rPr lang="en-US" b="1" dirty="0">
                <a:latin typeface="Liberation Sans" pitchFamily="18"/>
                <a:ea typeface="Droid Sans Fallback" pitchFamily="2"/>
                <a:cs typeface="FreeSans" pitchFamily="2"/>
                <a:hlinkClick r:id="rId3"/>
              </a:rPr>
              <a:t>/</a:t>
            </a:r>
            <a:endParaRPr lang="en-US" b="1" dirty="0">
              <a:latin typeface="Liberation Sans" pitchFamily="18"/>
              <a:ea typeface="Droid Sans Fallback" pitchFamily="2"/>
              <a:cs typeface="FreeSans" pitchFamily="2"/>
            </a:endParaRPr>
          </a:p>
        </p:txBody>
      </p:sp>
      <p:sp>
        <p:nvSpPr>
          <p:cNvPr id="4" name="TextBox 3"/>
          <p:cNvSpPr txBox="1"/>
          <p:nvPr/>
        </p:nvSpPr>
        <p:spPr>
          <a:xfrm>
            <a:off x="512568" y="2022996"/>
            <a:ext cx="9692640" cy="1010520"/>
          </a:xfrm>
          <a:prstGeom prst="rect">
            <a:avLst/>
          </a:prstGeom>
          <a:noFill/>
          <a:ln>
            <a:noFill/>
          </a:ln>
        </p:spPr>
        <p:txBody>
          <a:bodyPr vert="horz" wrap="none" lIns="90000" tIns="45000" rIns="90000" bIns="45000" anchorCtr="0" compatLnSpc="0"/>
          <a:lstStyle/>
          <a:p>
            <a:pPr hangingPunct="0"/>
            <a:r>
              <a:rPr lang="en-US" sz="1600" dirty="0">
                <a:latin typeface="Courier New" charset="0"/>
                <a:ea typeface="Courier New" charset="0"/>
                <a:cs typeface="Courier New" charset="0"/>
              </a:rPr>
              <a:t>&gt;sp|P68871|HBB_HUMAN Hemoglobin subunit beta OS=Homo sapiens GN=HBB PE=1 SV=2</a:t>
            </a:r>
          </a:p>
          <a:p>
            <a:pPr hangingPunct="0"/>
            <a:r>
              <a:rPr lang="en-US" sz="1600" dirty="0">
                <a:latin typeface="Courier New" charset="0"/>
                <a:ea typeface="Courier New" charset="0"/>
                <a:cs typeface="Courier New" charset="0"/>
              </a:rPr>
              <a:t>MVHLTPEEKSAVTALWGKVNVDEVGGEALGRLLVVYPWTQRFFESFGDLSTPDAVMGNPK</a:t>
            </a:r>
          </a:p>
          <a:p>
            <a:pPr hangingPunct="0"/>
            <a:r>
              <a:rPr lang="en-US" sz="1600" dirty="0">
                <a:latin typeface="Courier New" charset="0"/>
                <a:ea typeface="Courier New" charset="0"/>
                <a:cs typeface="Courier New" charset="0"/>
              </a:rPr>
              <a:t>VKAHGKKVLGAFSDGLAHLDNLKGTFATLSELHCDKLHVDPENFRLLGNVLVCVLAHHFG</a:t>
            </a:r>
          </a:p>
          <a:p>
            <a:pPr hangingPunct="0"/>
            <a:r>
              <a:rPr lang="en-US" sz="1600" dirty="0">
                <a:latin typeface="Courier New" charset="0"/>
                <a:ea typeface="Courier New" charset="0"/>
                <a:cs typeface="Courier New" charset="0"/>
              </a:rPr>
              <a:t>KEFTPPVQAAYQKVVAGVANALAHKYH</a:t>
            </a:r>
          </a:p>
        </p:txBody>
      </p:sp>
      <p:sp>
        <p:nvSpPr>
          <p:cNvPr id="5" name="TextBox 4"/>
          <p:cNvSpPr txBox="1"/>
          <p:nvPr/>
        </p:nvSpPr>
        <p:spPr>
          <a:xfrm>
            <a:off x="512568" y="3366157"/>
            <a:ext cx="9692640" cy="1930679"/>
          </a:xfrm>
          <a:prstGeom prst="rect">
            <a:avLst/>
          </a:prstGeom>
          <a:noFill/>
          <a:ln>
            <a:noFill/>
          </a:ln>
        </p:spPr>
        <p:txBody>
          <a:bodyPr vert="horz" wrap="none" lIns="90000" tIns="45000" rIns="90000" bIns="45000" anchorCtr="0" compatLnSpc="0"/>
          <a:lstStyle/>
          <a:p>
            <a:pPr hangingPunct="0"/>
            <a:r>
              <a:rPr lang="en-US" sz="1600" dirty="0">
                <a:latin typeface="Courier New" charset="0"/>
                <a:ea typeface="Courier New" charset="0"/>
                <a:cs typeface="Courier New" charset="0"/>
              </a:rPr>
              <a:t>&gt;sp|Q05127|VP35_EBOZM Polymerase cofactor VP35 OS=Zaire ebolavirus (strain Mayinga-76) GN=VP35 PE=1 SV=1</a:t>
            </a:r>
          </a:p>
          <a:p>
            <a:pPr hangingPunct="0"/>
            <a:r>
              <a:rPr lang="en-US" sz="1600" dirty="0">
                <a:latin typeface="Courier New" charset="0"/>
                <a:ea typeface="Courier New" charset="0"/>
                <a:cs typeface="Courier New" charset="0"/>
              </a:rPr>
              <a:t>MTTRTKGRGHTAATTQNDRMPGPELSGWISEQLMTGRIPVSDIFCDIENNPGLCYASQMQ</a:t>
            </a:r>
          </a:p>
          <a:p>
            <a:pPr hangingPunct="0"/>
            <a:r>
              <a:rPr lang="en-US" sz="1600" dirty="0">
                <a:latin typeface="Courier New" charset="0"/>
                <a:ea typeface="Courier New" charset="0"/>
                <a:cs typeface="Courier New" charset="0"/>
              </a:rPr>
              <a:t>QTKPNPKTRNSQTQTDPICNHSFEEVVQTLASLATVVQQQTIASESLEQRITSLENGLKP</a:t>
            </a:r>
          </a:p>
          <a:p>
            <a:pPr hangingPunct="0"/>
            <a:r>
              <a:rPr lang="en-US" sz="1600" dirty="0">
                <a:latin typeface="Courier New" charset="0"/>
                <a:ea typeface="Courier New" charset="0"/>
                <a:cs typeface="Courier New" charset="0"/>
              </a:rPr>
              <a:t>VYDMAKTISSLNRVCAEMVAKYDLLVMTTGRATATAAATEAYWAEHGQPPPGPSLYEESA</a:t>
            </a:r>
          </a:p>
          <a:p>
            <a:pPr hangingPunct="0"/>
            <a:r>
              <a:rPr lang="en-US" sz="1600" dirty="0">
                <a:latin typeface="Courier New" charset="0"/>
                <a:ea typeface="Courier New" charset="0"/>
                <a:cs typeface="Courier New" charset="0"/>
              </a:rPr>
              <a:t>IRGKIESRDETVPQSVREAFNNLNSTTSLTEENFGKPDISAKDLRNIMYDHLPGFGTAFH</a:t>
            </a:r>
          </a:p>
          <a:p>
            <a:pPr hangingPunct="0"/>
            <a:r>
              <a:rPr lang="en-US" sz="1600" dirty="0">
                <a:latin typeface="Courier New" charset="0"/>
                <a:ea typeface="Courier New" charset="0"/>
                <a:cs typeface="Courier New" charset="0"/>
              </a:rPr>
              <a:t>QLVQVICKLGKDSNSLDIIHAEFQASLAEGDSPQCALIQITKRVPIFQDAAPPVIHIRSR</a:t>
            </a:r>
          </a:p>
          <a:p>
            <a:pPr hangingPunct="0"/>
            <a:r>
              <a:rPr lang="en-US" sz="1600" dirty="0">
                <a:latin typeface="Courier New" charset="0"/>
                <a:ea typeface="Courier New" charset="0"/>
                <a:cs typeface="Courier New" charset="0"/>
              </a:rPr>
              <a:t>GDIPRACQKSLRPVPPSPKIDRGWVCVFQLQDGKTLGLKI</a:t>
            </a:r>
          </a:p>
        </p:txBody>
      </p:sp>
      <p:sp>
        <p:nvSpPr>
          <p:cNvPr id="6" name="TextBox 5"/>
          <p:cNvSpPr txBox="1"/>
          <p:nvPr/>
        </p:nvSpPr>
        <p:spPr>
          <a:xfrm>
            <a:off x="604010" y="1556796"/>
            <a:ext cx="2122289" cy="356336"/>
          </a:xfrm>
          <a:prstGeom prst="rect">
            <a:avLst/>
          </a:prstGeom>
          <a:noFill/>
          <a:ln>
            <a:noFill/>
          </a:ln>
        </p:spPr>
        <p:txBody>
          <a:bodyPr vert="horz" wrap="none" lIns="90000" tIns="45000" rIns="90000" bIns="45000" anchorCtr="0" compatLnSpc="0">
            <a:spAutoFit/>
          </a:bodyPr>
          <a:lstStyle/>
          <a:p>
            <a:pPr hangingPunct="0"/>
            <a:r>
              <a:rPr lang="en-US" b="1" u="sng" dirty="0">
                <a:latin typeface="Liberation Sans" pitchFamily="18"/>
                <a:ea typeface="Droid Sans Fallback" pitchFamily="2"/>
                <a:cs typeface="FreeSans" pitchFamily="2"/>
              </a:rPr>
              <a:t>FASTA File Format</a:t>
            </a:r>
          </a:p>
        </p:txBody>
      </p:sp>
      <p:sp>
        <p:nvSpPr>
          <p:cNvPr id="7" name="TextBox 6"/>
          <p:cNvSpPr txBox="1"/>
          <p:nvPr/>
        </p:nvSpPr>
        <p:spPr>
          <a:xfrm>
            <a:off x="878330" y="825276"/>
            <a:ext cx="3274271" cy="356336"/>
          </a:xfrm>
          <a:prstGeom prst="rect">
            <a:avLst/>
          </a:prstGeom>
          <a:noFill/>
          <a:ln>
            <a:noFill/>
          </a:ln>
        </p:spPr>
        <p:txBody>
          <a:bodyPr vert="horz" wrap="none" lIns="90000" tIns="45000" rIns="90000" bIns="45000" anchorCtr="0" compatLnSpc="0">
            <a:spAutoFit/>
          </a:bodyPr>
          <a:lstStyle/>
          <a:p>
            <a:pPr hangingPunct="0"/>
            <a:r>
              <a:rPr lang="en-US" b="1" u="sng">
                <a:latin typeface="Liberation Sans" pitchFamily="18"/>
                <a:ea typeface="Droid Sans Fallback" pitchFamily="2"/>
                <a:cs typeface="FreeSans" pitchFamily="2"/>
              </a:rPr>
              <a:t>Database of Protein Sequences: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2</a:t>
            </a:fld>
            <a:endParaRPr lang="uk-U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301" y="887842"/>
            <a:ext cx="10031774" cy="6118857"/>
          </a:xfrm>
          <a:prstGeom prst="rect">
            <a:avLst/>
          </a:prstGeom>
        </p:spPr>
      </p:pic>
      <p:sp>
        <p:nvSpPr>
          <p:cNvPr id="6" name="TextBox 5"/>
          <p:cNvSpPr txBox="1"/>
          <p:nvPr/>
        </p:nvSpPr>
        <p:spPr>
          <a:xfrm>
            <a:off x="1437301" y="254526"/>
            <a:ext cx="11032828" cy="461665"/>
          </a:xfrm>
          <a:prstGeom prst="rect">
            <a:avLst/>
          </a:prstGeom>
          <a:noFill/>
        </p:spPr>
        <p:txBody>
          <a:bodyPr wrap="none" rtlCol="0">
            <a:spAutoFit/>
          </a:bodyPr>
          <a:lstStyle/>
          <a:p>
            <a:r>
              <a:rPr lang="en-US" sz="2400" dirty="0" smtClean="0"/>
              <a:t>Lecture materials available on </a:t>
            </a:r>
            <a:r>
              <a:rPr lang="en-US" sz="2400" dirty="0" smtClean="0">
                <a:hlinkClick r:id="rId3"/>
              </a:rPr>
              <a:t>https://github.com/dseeliger/PrinciplesOfDrugDiscovery</a:t>
            </a:r>
            <a:endParaRPr lang="en-US" sz="2400" dirty="0"/>
          </a:p>
        </p:txBody>
      </p:sp>
    </p:spTree>
    <p:extLst>
      <p:ext uri="{BB962C8B-B14F-4D97-AF65-F5344CB8AC3E}">
        <p14:creationId xmlns:p14="http://schemas.microsoft.com/office/powerpoint/2010/main" val="20653581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20</a:t>
            </a:fld>
            <a:endParaRPr lang="uk-U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2851" y="260906"/>
            <a:ext cx="2976915" cy="318008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5120" y="404157"/>
            <a:ext cx="3470670" cy="303683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166" y="242920"/>
            <a:ext cx="1859961" cy="300734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208" y="4094441"/>
            <a:ext cx="2527162" cy="259207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74420" y="3982802"/>
            <a:ext cx="1672161" cy="2889352"/>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47600" y="4078536"/>
            <a:ext cx="2833791" cy="262388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33821" y="3745275"/>
            <a:ext cx="3104467" cy="3194152"/>
          </a:xfrm>
          <a:prstGeom prst="rect">
            <a:avLst/>
          </a:prstGeom>
        </p:spPr>
      </p:pic>
    </p:spTree>
    <p:extLst>
      <p:ext uri="{BB962C8B-B14F-4D97-AF65-F5344CB8AC3E}">
        <p14:creationId xmlns:p14="http://schemas.microsoft.com/office/powerpoint/2010/main" val="6369227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12" name="Date Placeholder 11"/>
          <p:cNvSpPr>
            <a:spLocks noGrp="1"/>
          </p:cNvSpPr>
          <p:nvPr>
            <p:ph type="dt" sz="half" idx="10"/>
          </p:nvPr>
        </p:nvSpPr>
        <p:spPr/>
        <p:txBody>
          <a:bodyPr/>
          <a:lstStyle/>
          <a:p>
            <a:pPr lvl="0"/>
            <a:r>
              <a:rPr lang="de-DE" smtClean="0"/>
              <a:t>Daniel  Seeliger</a:t>
            </a:r>
            <a:endParaRPr lang="en-US"/>
          </a:p>
        </p:txBody>
      </p:sp>
      <p:sp>
        <p:nvSpPr>
          <p:cNvPr id="11" name="Footer Placeholder 10"/>
          <p:cNvSpPr>
            <a:spLocks noGrp="1"/>
          </p:cNvSpPr>
          <p:nvPr>
            <p:ph type="ftr" sz="quarter" idx="11"/>
          </p:nvPr>
        </p:nvSpPr>
        <p:spPr/>
        <p:txBody>
          <a:bodyPr/>
          <a:lstStyle/>
          <a:p>
            <a:pPr lvl="0"/>
            <a:r>
              <a:rPr lang="en-US" smtClean="0"/>
              <a:t>Principles of Drug Discovery - University of Ulm 2017</a:t>
            </a:r>
            <a:endParaRPr lang="en-US"/>
          </a:p>
        </p:txBody>
      </p:sp>
      <p:sp>
        <p:nvSpPr>
          <p:cNvPr id="13" name="Slide Number Placeholder 12"/>
          <p:cNvSpPr>
            <a:spLocks noGrp="1"/>
          </p:cNvSpPr>
          <p:nvPr>
            <p:ph type="sldNum" sz="quarter" idx="12"/>
          </p:nvPr>
        </p:nvSpPr>
        <p:spPr/>
        <p:txBody>
          <a:bodyPr/>
          <a:lstStyle/>
          <a:p>
            <a:pPr lvl="0"/>
            <a:fld id="{8A2D7EB2-A633-45D7-9C9C-702CFB0FE954}" type="slidenum">
              <a:rPr lang="uk-UA" smtClean="0"/>
              <a:t>21</a:t>
            </a:fld>
            <a:endParaRPr lang="uk-UA"/>
          </a:p>
        </p:txBody>
      </p:sp>
      <p:sp>
        <p:nvSpPr>
          <p:cNvPr id="4" name="TextBox 3"/>
          <p:cNvSpPr txBox="1"/>
          <p:nvPr/>
        </p:nvSpPr>
        <p:spPr>
          <a:xfrm>
            <a:off x="1378523" y="4734390"/>
            <a:ext cx="5721288" cy="415327"/>
          </a:xfrm>
          <a:prstGeom prst="rect">
            <a:avLst/>
          </a:prstGeom>
          <a:noFill/>
          <a:ln>
            <a:noFill/>
          </a:ln>
        </p:spPr>
        <p:txBody>
          <a:bodyPr vert="horz" wrap="none" lIns="90000" tIns="45000" rIns="90000" bIns="45000" anchorCtr="0" compatLnSpc="0">
            <a:spAutoFit/>
          </a:bodyPr>
          <a:lstStyle/>
          <a:p>
            <a:pPr hangingPunct="0"/>
            <a:r>
              <a:rPr lang="en-US" sz="2200" dirty="0">
                <a:latin typeface="Liberation Sans" pitchFamily="18"/>
                <a:ea typeface="Droid Sans Fallback" pitchFamily="2"/>
                <a:cs typeface="FreeSans" pitchFamily="2"/>
              </a:rPr>
              <a:t>3-Letter-Code: LEU-SER-PHE-MET-GLN-ALA</a:t>
            </a:r>
          </a:p>
        </p:txBody>
      </p:sp>
      <p:sp>
        <p:nvSpPr>
          <p:cNvPr id="5" name="TextBox 4"/>
          <p:cNvSpPr txBox="1"/>
          <p:nvPr/>
        </p:nvSpPr>
        <p:spPr>
          <a:xfrm>
            <a:off x="607939" y="1732541"/>
            <a:ext cx="1541169" cy="415327"/>
          </a:xfrm>
          <a:prstGeom prst="rect">
            <a:avLst/>
          </a:prstGeom>
          <a:noFill/>
          <a:ln>
            <a:noFill/>
          </a:ln>
        </p:spPr>
        <p:txBody>
          <a:bodyPr vert="horz" wrap="none" lIns="90000" tIns="45000" rIns="90000" bIns="45000" anchorCtr="0" compatLnSpc="0">
            <a:spAutoFit/>
          </a:bodyPr>
          <a:lstStyle/>
          <a:p>
            <a:pPr hangingPunct="0"/>
            <a:r>
              <a:rPr lang="en-US" sz="2200">
                <a:latin typeface="Liberation Sans" pitchFamily="18"/>
                <a:ea typeface="Droid Sans Fallback" pitchFamily="2"/>
                <a:cs typeface="FreeSans" pitchFamily="2"/>
              </a:rPr>
              <a:t>N-Terminus</a:t>
            </a:r>
          </a:p>
        </p:txBody>
      </p:sp>
      <p:sp>
        <p:nvSpPr>
          <p:cNvPr id="6" name="TextBox 5"/>
          <p:cNvSpPr txBox="1"/>
          <p:nvPr/>
        </p:nvSpPr>
        <p:spPr>
          <a:xfrm>
            <a:off x="8350835" y="1940204"/>
            <a:ext cx="1525587" cy="415327"/>
          </a:xfrm>
          <a:prstGeom prst="rect">
            <a:avLst/>
          </a:prstGeom>
          <a:noFill/>
          <a:ln>
            <a:noFill/>
          </a:ln>
        </p:spPr>
        <p:txBody>
          <a:bodyPr vert="horz" wrap="none" lIns="90000" tIns="45000" rIns="90000" bIns="45000" anchorCtr="0" compatLnSpc="0">
            <a:spAutoFit/>
          </a:bodyPr>
          <a:lstStyle/>
          <a:p>
            <a:pPr hangingPunct="0"/>
            <a:r>
              <a:rPr lang="en-US" sz="2200">
                <a:latin typeface="Liberation Sans" pitchFamily="18"/>
                <a:ea typeface="Droid Sans Fallback" pitchFamily="2"/>
                <a:cs typeface="FreeSans" pitchFamily="2"/>
              </a:rPr>
              <a:t>C-Terminus</a:t>
            </a:r>
          </a:p>
        </p:txBody>
      </p:sp>
      <p:sp>
        <p:nvSpPr>
          <p:cNvPr id="7" name="TextBox 6"/>
          <p:cNvSpPr txBox="1"/>
          <p:nvPr/>
        </p:nvSpPr>
        <p:spPr>
          <a:xfrm>
            <a:off x="2551696" y="5542111"/>
            <a:ext cx="3067484" cy="415327"/>
          </a:xfrm>
          <a:prstGeom prst="rect">
            <a:avLst/>
          </a:prstGeom>
          <a:noFill/>
          <a:ln>
            <a:noFill/>
          </a:ln>
        </p:spPr>
        <p:txBody>
          <a:bodyPr vert="horz" wrap="none" lIns="90000" tIns="45000" rIns="90000" bIns="45000" anchorCtr="0" compatLnSpc="0">
            <a:spAutoFit/>
          </a:bodyPr>
          <a:lstStyle/>
          <a:p>
            <a:pPr hangingPunct="0"/>
            <a:r>
              <a:rPr lang="en-US" sz="2200" dirty="0">
                <a:latin typeface="Liberation Sans" pitchFamily="18"/>
                <a:ea typeface="Droid Sans Fallback" pitchFamily="2"/>
                <a:cs typeface="FreeSans" pitchFamily="2"/>
              </a:rPr>
              <a:t>1-Letter-Code: LSFMQA</a:t>
            </a:r>
          </a:p>
        </p:txBody>
      </p:sp>
      <p:pic>
        <p:nvPicPr>
          <p:cNvPr id="8" name="Picture 7"/>
          <p:cNvPicPr>
            <a:picLocks noChangeAspect="1"/>
          </p:cNvPicPr>
          <p:nvPr/>
        </p:nvPicPr>
        <p:blipFill>
          <a:blip r:embed="rId3"/>
          <a:stretch>
            <a:fillRect/>
          </a:stretch>
        </p:blipFill>
        <p:spPr>
          <a:xfrm>
            <a:off x="1276096" y="1457501"/>
            <a:ext cx="7390227" cy="3071081"/>
          </a:xfrm>
          <a:prstGeom prst="rect">
            <a:avLst/>
          </a:prstGeom>
        </p:spPr>
      </p:pic>
      <p:grpSp>
        <p:nvGrpSpPr>
          <p:cNvPr id="3" name="Group 2"/>
          <p:cNvGrpSpPr/>
          <p:nvPr/>
        </p:nvGrpSpPr>
        <p:grpSpPr>
          <a:xfrm>
            <a:off x="8567952" y="3854245"/>
            <a:ext cx="3818869" cy="2915265"/>
            <a:chOff x="7873373" y="3338769"/>
            <a:chExt cx="5319693" cy="3814199"/>
          </a:xfrm>
        </p:grpSpPr>
        <p:sp>
          <p:nvSpPr>
            <p:cNvPr id="14" name="Rounded Rectangle 13"/>
            <p:cNvSpPr/>
            <p:nvPr/>
          </p:nvSpPr>
          <p:spPr>
            <a:xfrm>
              <a:off x="7873374" y="3338769"/>
              <a:ext cx="3423358" cy="2417917"/>
            </a:xfrm>
            <a:prstGeom prst="roundRect">
              <a:avLst/>
            </a:prstGeom>
            <a:solidFill>
              <a:schemeClr val="accent4">
                <a:lumMod val="20000"/>
                <a:lumOff val="8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873373" y="5818449"/>
              <a:ext cx="3423358" cy="1334519"/>
            </a:xfrm>
            <a:prstGeom prst="roundRect">
              <a:avLst/>
            </a:prstGeom>
            <a:solidFill>
              <a:schemeClr val="accent6">
                <a:lumMod val="40000"/>
                <a:lumOff val="6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 xmlns:a16="http://schemas.microsoft.com/office/drawing/2014/main" id="{00000000-0000-0000-0000-000000000000}"/>
                </a:ext>
              </a:extLst>
            </p:cNvPr>
            <p:cNvPicPr>
              <a:picLocks noChangeAspect="1"/>
            </p:cNvPicPr>
            <p:nvPr/>
          </p:nvPicPr>
          <p:blipFill>
            <a:blip r:embed="rId4">
              <a:clrChange>
                <a:clrFrom>
                  <a:srgbClr val="FFFFFF"/>
                </a:clrFrom>
                <a:clrTo>
                  <a:srgbClr val="FFFFFF">
                    <a:alpha val="0"/>
                  </a:srgbClr>
                </a:clrTo>
              </a:clrChange>
              <a:lum/>
              <a:alphaModFix/>
            </a:blip>
            <a:srcRect/>
            <a:stretch>
              <a:fillRect/>
            </a:stretch>
          </p:blipFill>
          <p:spPr>
            <a:xfrm>
              <a:off x="8643893" y="3762489"/>
              <a:ext cx="2123640" cy="3390479"/>
            </a:xfrm>
            <a:prstGeom prst="rect">
              <a:avLst/>
            </a:prstGeom>
            <a:noFill/>
            <a:ln>
              <a:noFill/>
            </a:ln>
          </p:spPr>
        </p:pic>
        <p:sp>
          <p:nvSpPr>
            <p:cNvPr id="17" name="TextBox 16"/>
            <p:cNvSpPr txBox="1"/>
            <p:nvPr/>
          </p:nvSpPr>
          <p:spPr>
            <a:xfrm>
              <a:off x="9213055" y="6384368"/>
              <a:ext cx="517747" cy="415327"/>
            </a:xfrm>
            <a:prstGeom prst="rect">
              <a:avLst/>
            </a:prstGeom>
            <a:noFill/>
            <a:ln>
              <a:noFill/>
            </a:ln>
          </p:spPr>
          <p:txBody>
            <a:bodyPr vert="horz" wrap="none" lIns="90000" tIns="45000" rIns="90000" bIns="45000" anchorCtr="0" compatLnSpc="0">
              <a:spAutoFit/>
            </a:bodyPr>
            <a:lstStyle/>
            <a:p>
              <a:pPr hangingPunct="0"/>
              <a:r>
                <a:rPr lang="en-US" sz="2200">
                  <a:latin typeface="Liberation Sans" pitchFamily="18"/>
                  <a:ea typeface="Droid Sans Fallback" pitchFamily="2"/>
                  <a:cs typeface="FreeSans" pitchFamily="2"/>
                </a:rPr>
                <a:t>C</a:t>
              </a:r>
              <a:r>
                <a:rPr lang="en-US" sz="2200">
                  <a:latin typeface="Liberation Sans" pitchFamily="34"/>
                  <a:ea typeface="Liberation Sans" pitchFamily="34"/>
                  <a:cs typeface="Liberation Sans" pitchFamily="34"/>
                </a:rPr>
                <a:t>α</a:t>
              </a:r>
            </a:p>
          </p:txBody>
        </p:sp>
        <p:sp>
          <p:nvSpPr>
            <p:cNvPr id="18" name="TextBox 17"/>
            <p:cNvSpPr txBox="1"/>
            <p:nvPr/>
          </p:nvSpPr>
          <p:spPr>
            <a:xfrm>
              <a:off x="8572973" y="5415607"/>
              <a:ext cx="513515" cy="415327"/>
            </a:xfrm>
            <a:prstGeom prst="rect">
              <a:avLst/>
            </a:prstGeom>
            <a:noFill/>
            <a:ln>
              <a:noFill/>
            </a:ln>
          </p:spPr>
          <p:txBody>
            <a:bodyPr vert="horz" wrap="none" lIns="90000" tIns="45000" rIns="90000" bIns="45000" anchorCtr="0" compatLnSpc="0">
              <a:spAutoFit/>
            </a:bodyPr>
            <a:lstStyle/>
            <a:p>
              <a:pPr hangingPunct="0"/>
              <a:r>
                <a:rPr lang="en-US" sz="2200">
                  <a:latin typeface="Liberation Sans" pitchFamily="18"/>
                  <a:ea typeface="Droid Sans Fallback" pitchFamily="2"/>
                  <a:cs typeface="FreeSans" pitchFamily="2"/>
                </a:rPr>
                <a:t>C</a:t>
              </a:r>
              <a:r>
                <a:rPr lang="en-US" sz="2200">
                  <a:latin typeface="Liberation Sans" pitchFamily="34"/>
                  <a:ea typeface="Liberation Sans" pitchFamily="34"/>
                  <a:cs typeface="Liberation Sans" pitchFamily="34"/>
                </a:rPr>
                <a:t>β</a:t>
              </a:r>
            </a:p>
          </p:txBody>
        </p:sp>
        <p:sp>
          <p:nvSpPr>
            <p:cNvPr id="19" name="TextBox 18"/>
            <p:cNvSpPr txBox="1"/>
            <p:nvPr/>
          </p:nvSpPr>
          <p:spPr>
            <a:xfrm>
              <a:off x="10130331" y="5124728"/>
              <a:ext cx="494600" cy="415327"/>
            </a:xfrm>
            <a:prstGeom prst="rect">
              <a:avLst/>
            </a:prstGeom>
            <a:noFill/>
            <a:ln>
              <a:noFill/>
            </a:ln>
          </p:spPr>
          <p:txBody>
            <a:bodyPr vert="horz" wrap="none" lIns="90000" tIns="45000" rIns="90000" bIns="45000" anchorCtr="0" compatLnSpc="0">
              <a:spAutoFit/>
            </a:bodyPr>
            <a:lstStyle/>
            <a:p>
              <a:pPr hangingPunct="0"/>
              <a:r>
                <a:rPr lang="en-US" sz="2200">
                  <a:latin typeface="Liberation Sans" pitchFamily="18"/>
                  <a:ea typeface="Droid Sans Fallback" pitchFamily="2"/>
                  <a:cs typeface="FreeSans" pitchFamily="2"/>
                </a:rPr>
                <a:t>C</a:t>
              </a:r>
              <a:r>
                <a:rPr lang="en-US" sz="2200">
                  <a:latin typeface="Liberation Sans" pitchFamily="34"/>
                  <a:ea typeface="Liberation Sans" pitchFamily="34"/>
                  <a:cs typeface="Liberation Sans" pitchFamily="34"/>
                </a:rPr>
                <a:t>γ</a:t>
              </a:r>
            </a:p>
          </p:txBody>
        </p:sp>
        <p:sp>
          <p:nvSpPr>
            <p:cNvPr id="20" name="TextBox 19"/>
            <p:cNvSpPr txBox="1"/>
            <p:nvPr/>
          </p:nvSpPr>
          <p:spPr>
            <a:xfrm>
              <a:off x="9068332" y="4501207"/>
              <a:ext cx="502871" cy="415327"/>
            </a:xfrm>
            <a:prstGeom prst="rect">
              <a:avLst/>
            </a:prstGeom>
            <a:noFill/>
            <a:ln>
              <a:noFill/>
            </a:ln>
          </p:spPr>
          <p:txBody>
            <a:bodyPr vert="horz" wrap="none" lIns="90000" tIns="45000" rIns="90000" bIns="45000" anchorCtr="0" compatLnSpc="0">
              <a:spAutoFit/>
            </a:bodyPr>
            <a:lstStyle/>
            <a:p>
              <a:pPr hangingPunct="0"/>
              <a:r>
                <a:rPr lang="en-US" sz="2200">
                  <a:latin typeface="Liberation Sans" pitchFamily="18"/>
                  <a:ea typeface="Droid Sans Fallback" pitchFamily="2"/>
                  <a:cs typeface="FreeSans" pitchFamily="2"/>
                </a:rPr>
                <a:t>C</a:t>
              </a:r>
              <a:r>
                <a:rPr lang="en-US" sz="2200">
                  <a:latin typeface="Liberation Sans" pitchFamily="34"/>
                  <a:ea typeface="Liberation Sans" pitchFamily="34"/>
                  <a:cs typeface="Liberation Sans" pitchFamily="34"/>
                </a:rPr>
                <a:t>δ</a:t>
              </a:r>
            </a:p>
          </p:txBody>
        </p:sp>
        <p:sp>
          <p:nvSpPr>
            <p:cNvPr id="21" name="TextBox 20"/>
            <p:cNvSpPr txBox="1"/>
            <p:nvPr/>
          </p:nvSpPr>
          <p:spPr>
            <a:xfrm>
              <a:off x="10789853" y="4281248"/>
              <a:ext cx="488445" cy="415327"/>
            </a:xfrm>
            <a:prstGeom prst="rect">
              <a:avLst/>
            </a:prstGeom>
            <a:noFill/>
            <a:ln>
              <a:noFill/>
            </a:ln>
          </p:spPr>
          <p:txBody>
            <a:bodyPr vert="horz" wrap="none" lIns="90000" tIns="45000" rIns="90000" bIns="45000" anchorCtr="0" compatLnSpc="0">
              <a:spAutoFit/>
            </a:bodyPr>
            <a:lstStyle/>
            <a:p>
              <a:pPr hangingPunct="0"/>
              <a:r>
                <a:rPr lang="en-US" sz="2200">
                  <a:latin typeface="Liberation Sans" pitchFamily="18"/>
                  <a:ea typeface="Droid Sans Fallback" pitchFamily="2"/>
                  <a:cs typeface="FreeSans" pitchFamily="2"/>
                </a:rPr>
                <a:t>C</a:t>
              </a:r>
              <a:r>
                <a:rPr lang="en-US" sz="2200">
                  <a:latin typeface="Liberation Sans" pitchFamily="34"/>
                  <a:ea typeface="Liberation Sans" pitchFamily="34"/>
                  <a:cs typeface="Liberation Sans" pitchFamily="34"/>
                </a:rPr>
                <a:t>ε</a:t>
              </a:r>
            </a:p>
          </p:txBody>
        </p:sp>
        <p:sp>
          <p:nvSpPr>
            <p:cNvPr id="22" name="TextBox 21"/>
            <p:cNvSpPr txBox="1"/>
            <p:nvPr/>
          </p:nvSpPr>
          <p:spPr>
            <a:xfrm>
              <a:off x="9713452" y="3641168"/>
              <a:ext cx="502358" cy="415327"/>
            </a:xfrm>
            <a:prstGeom prst="rect">
              <a:avLst/>
            </a:prstGeom>
            <a:noFill/>
            <a:ln>
              <a:noFill/>
            </a:ln>
          </p:spPr>
          <p:txBody>
            <a:bodyPr vert="horz" wrap="none" lIns="90000" tIns="45000" rIns="90000" bIns="45000" anchorCtr="0" compatLnSpc="0">
              <a:spAutoFit/>
            </a:bodyPr>
            <a:lstStyle/>
            <a:p>
              <a:pPr hangingPunct="0"/>
              <a:r>
                <a:rPr lang="en-US" sz="2200">
                  <a:latin typeface="Liberation Sans" pitchFamily="34"/>
                  <a:ea typeface="Liberation Sans" pitchFamily="34"/>
                  <a:cs typeface="Liberation Sans" pitchFamily="34"/>
                </a:rPr>
                <a:t>Nζ</a:t>
              </a:r>
            </a:p>
          </p:txBody>
        </p:sp>
        <p:sp>
          <p:nvSpPr>
            <p:cNvPr id="23" name="TextBox 22"/>
            <p:cNvSpPr txBox="1"/>
            <p:nvPr/>
          </p:nvSpPr>
          <p:spPr>
            <a:xfrm>
              <a:off x="11538051" y="6141776"/>
              <a:ext cx="1612942" cy="523220"/>
            </a:xfrm>
            <a:prstGeom prst="rect">
              <a:avLst/>
            </a:prstGeom>
            <a:noFill/>
          </p:spPr>
          <p:txBody>
            <a:bodyPr wrap="none" rtlCol="0">
              <a:spAutoFit/>
            </a:bodyPr>
            <a:lstStyle/>
            <a:p>
              <a:r>
                <a:rPr lang="en-US" sz="2800" dirty="0"/>
                <a:t>Backbone</a:t>
              </a:r>
            </a:p>
          </p:txBody>
        </p:sp>
        <p:sp>
          <p:nvSpPr>
            <p:cNvPr id="24" name="TextBox 23"/>
            <p:cNvSpPr txBox="1"/>
            <p:nvPr/>
          </p:nvSpPr>
          <p:spPr>
            <a:xfrm>
              <a:off x="11610582" y="4135563"/>
              <a:ext cx="1582484" cy="523220"/>
            </a:xfrm>
            <a:prstGeom prst="rect">
              <a:avLst/>
            </a:prstGeom>
            <a:noFill/>
          </p:spPr>
          <p:txBody>
            <a:bodyPr wrap="none" rtlCol="0">
              <a:spAutoFit/>
            </a:bodyPr>
            <a:lstStyle/>
            <a:p>
              <a:r>
                <a:rPr lang="en-US" sz="2800" dirty="0" err="1"/>
                <a:t>Sidechain</a:t>
              </a:r>
              <a:endParaRPr lang="en-US" sz="2800" dirty="0"/>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22</a:t>
            </a:fld>
            <a:endParaRPr lang="uk-UA"/>
          </a:p>
        </p:txBody>
      </p:sp>
      <p:sp>
        <p:nvSpPr>
          <p:cNvPr id="5" name="TextBox 4"/>
          <p:cNvSpPr txBox="1"/>
          <p:nvPr/>
        </p:nvSpPr>
        <p:spPr>
          <a:xfrm>
            <a:off x="863124" y="550607"/>
            <a:ext cx="3145669" cy="523220"/>
          </a:xfrm>
          <a:prstGeom prst="rect">
            <a:avLst/>
          </a:prstGeom>
          <a:noFill/>
        </p:spPr>
        <p:txBody>
          <a:bodyPr wrap="none" rtlCol="0">
            <a:spAutoFit/>
          </a:bodyPr>
          <a:lstStyle/>
          <a:p>
            <a:r>
              <a:rPr lang="en-US" sz="2800" dirty="0" smtClean="0"/>
              <a:t>Secondary Structure</a:t>
            </a:r>
            <a:endParaRPr lang="en-US" sz="2800" dirty="0"/>
          </a:p>
        </p:txBody>
      </p:sp>
      <p:sp>
        <p:nvSpPr>
          <p:cNvPr id="6" name="Rectangle 5"/>
          <p:cNvSpPr/>
          <p:nvPr/>
        </p:nvSpPr>
        <p:spPr>
          <a:xfrm>
            <a:off x="619056" y="1262372"/>
            <a:ext cx="10384759" cy="1200329"/>
          </a:xfrm>
          <a:prstGeom prst="rect">
            <a:avLst/>
          </a:prstGeom>
        </p:spPr>
        <p:txBody>
          <a:bodyPr wrap="square">
            <a:spAutoFit/>
          </a:bodyPr>
          <a:lstStyle/>
          <a:p>
            <a:pPr marL="285750" indent="-285750">
              <a:lnSpc>
                <a:spcPct val="150000"/>
              </a:lnSpc>
              <a:buFont typeface="Arial" charset="0"/>
              <a:buChar char="•"/>
            </a:pPr>
            <a:r>
              <a:rPr lang="en-US" sz="2400" dirty="0" smtClean="0"/>
              <a:t>The secondary structure describes the local conformation of a protein chain</a:t>
            </a:r>
          </a:p>
          <a:p>
            <a:pPr marL="285750" indent="-285750">
              <a:lnSpc>
                <a:spcPct val="150000"/>
              </a:lnSpc>
              <a:buFont typeface="Arial" charset="0"/>
              <a:buChar char="•"/>
            </a:pPr>
            <a:r>
              <a:rPr lang="en-US" sz="2400" dirty="0" smtClean="0"/>
              <a:t>It is defined by the dihedral angles of the backbone (</a:t>
            </a:r>
            <a:r>
              <a:rPr lang="en-US" sz="2400" dirty="0" err="1" smtClean="0"/>
              <a:t>φ,ψ,ω</a:t>
            </a:r>
            <a:r>
              <a:rPr lang="en-US" sz="2400" dirty="0" smtClean="0"/>
              <a:t>)</a:t>
            </a:r>
            <a:endParaRPr lang="en-US" sz="2400" dirty="0"/>
          </a:p>
        </p:txBody>
      </p:sp>
      <p:grpSp>
        <p:nvGrpSpPr>
          <p:cNvPr id="15" name="Group 14"/>
          <p:cNvGrpSpPr/>
          <p:nvPr/>
        </p:nvGrpSpPr>
        <p:grpSpPr>
          <a:xfrm>
            <a:off x="5294724" y="1389779"/>
            <a:ext cx="7221066" cy="5305884"/>
            <a:chOff x="3300774" y="1551252"/>
            <a:chExt cx="7221066" cy="5305884"/>
          </a:xfrm>
        </p:grpSpPr>
        <p:sp>
          <p:nvSpPr>
            <p:cNvPr id="7" name="Curved Up Arrow 6"/>
            <p:cNvSpPr/>
            <p:nvPr/>
          </p:nvSpPr>
          <p:spPr>
            <a:xfrm rot="11690343">
              <a:off x="6591406" y="2871590"/>
              <a:ext cx="639802" cy="95873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urved Up Arrow 7"/>
            <p:cNvSpPr/>
            <p:nvPr/>
          </p:nvSpPr>
          <p:spPr>
            <a:xfrm rot="19906480">
              <a:off x="5471102" y="5226531"/>
              <a:ext cx="612345" cy="958733"/>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p:cNvSpPr/>
            <p:nvPr/>
          </p:nvSpPr>
          <p:spPr>
            <a:xfrm rot="17542731">
              <a:off x="6379691" y="4250332"/>
              <a:ext cx="753736" cy="95873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523839" y="6210805"/>
              <a:ext cx="506870" cy="646331"/>
            </a:xfrm>
            <a:prstGeom prst="rect">
              <a:avLst/>
            </a:prstGeom>
            <a:noFill/>
          </p:spPr>
          <p:txBody>
            <a:bodyPr wrap="none" rtlCol="0">
              <a:spAutoFit/>
            </a:bodyPr>
            <a:lstStyle/>
            <a:p>
              <a:r>
                <a:rPr lang="en-US" sz="3600" dirty="0" err="1"/>
                <a:t>ω</a:t>
              </a:r>
              <a:endParaRPr lang="en-US" sz="3600" dirty="0"/>
            </a:p>
          </p:txBody>
        </p:sp>
        <p:sp>
          <p:nvSpPr>
            <p:cNvPr id="11" name="TextBox 10"/>
            <p:cNvSpPr txBox="1"/>
            <p:nvPr/>
          </p:nvSpPr>
          <p:spPr>
            <a:xfrm>
              <a:off x="6607981" y="5139499"/>
              <a:ext cx="486030" cy="646331"/>
            </a:xfrm>
            <a:prstGeom prst="rect">
              <a:avLst/>
            </a:prstGeom>
            <a:noFill/>
          </p:spPr>
          <p:txBody>
            <a:bodyPr wrap="none" rtlCol="0">
              <a:spAutoFit/>
            </a:bodyPr>
            <a:lstStyle/>
            <a:p>
              <a:r>
                <a:rPr lang="en-US" sz="3600" dirty="0" err="1"/>
                <a:t>φ</a:t>
              </a:r>
              <a:endParaRPr lang="en-US" sz="3600" dirty="0"/>
            </a:p>
          </p:txBody>
        </p:sp>
        <p:sp>
          <p:nvSpPr>
            <p:cNvPr id="12" name="TextBox 11"/>
            <p:cNvSpPr txBox="1"/>
            <p:nvPr/>
          </p:nvSpPr>
          <p:spPr>
            <a:xfrm>
              <a:off x="7153755" y="2756461"/>
              <a:ext cx="511679" cy="646331"/>
            </a:xfrm>
            <a:prstGeom prst="rect">
              <a:avLst/>
            </a:prstGeom>
            <a:noFill/>
          </p:spPr>
          <p:txBody>
            <a:bodyPr wrap="none" rtlCol="0">
              <a:spAutoFit/>
            </a:bodyPr>
            <a:lstStyle/>
            <a:p>
              <a:r>
                <a:rPr lang="en-US" sz="3600" dirty="0" err="1"/>
                <a:t>ψ</a:t>
              </a:r>
              <a:endParaRPr lang="en-US" sz="36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0774" y="1551252"/>
              <a:ext cx="7221066" cy="5054746"/>
            </a:xfrm>
            <a:prstGeom prst="rect">
              <a:avLst/>
            </a:prstGeom>
          </p:spPr>
        </p:pic>
      </p:grpSp>
      <p:pic>
        <p:nvPicPr>
          <p:cNvPr id="14" name="Picture 13"/>
          <p:cNvPicPr>
            <a:picLocks noChangeAspect="1"/>
          </p:cNvPicPr>
          <p:nvPr/>
        </p:nvPicPr>
        <p:blipFill>
          <a:blip r:embed="rId4"/>
          <a:stretch>
            <a:fillRect/>
          </a:stretch>
        </p:blipFill>
        <p:spPr>
          <a:xfrm>
            <a:off x="541457" y="3586326"/>
            <a:ext cx="3828852" cy="1591117"/>
          </a:xfrm>
          <a:prstGeom prst="rect">
            <a:avLst/>
          </a:prstGeom>
        </p:spPr>
      </p:pic>
      <p:sp>
        <p:nvSpPr>
          <p:cNvPr id="16" name="TextBox 15"/>
          <p:cNvSpPr txBox="1"/>
          <p:nvPr/>
        </p:nvSpPr>
        <p:spPr>
          <a:xfrm>
            <a:off x="910589" y="5456483"/>
            <a:ext cx="2532232" cy="461665"/>
          </a:xfrm>
          <a:prstGeom prst="rect">
            <a:avLst/>
          </a:prstGeom>
          <a:noFill/>
        </p:spPr>
        <p:txBody>
          <a:bodyPr wrap="none" rtlCol="0">
            <a:spAutoFit/>
          </a:bodyPr>
          <a:lstStyle/>
          <a:p>
            <a:r>
              <a:rPr lang="en-US" sz="2400" dirty="0" smtClean="0"/>
              <a:t>2D-Representation</a:t>
            </a:r>
            <a:endParaRPr lang="en-US" sz="2400" dirty="0"/>
          </a:p>
        </p:txBody>
      </p:sp>
      <p:sp>
        <p:nvSpPr>
          <p:cNvPr id="17" name="TextBox 16"/>
          <p:cNvSpPr txBox="1"/>
          <p:nvPr/>
        </p:nvSpPr>
        <p:spPr>
          <a:xfrm>
            <a:off x="9778792" y="5680000"/>
            <a:ext cx="2532232" cy="461665"/>
          </a:xfrm>
          <a:prstGeom prst="rect">
            <a:avLst/>
          </a:prstGeom>
          <a:noFill/>
        </p:spPr>
        <p:txBody>
          <a:bodyPr wrap="none" rtlCol="0">
            <a:spAutoFit/>
          </a:bodyPr>
          <a:lstStyle/>
          <a:p>
            <a:r>
              <a:rPr lang="en-US" sz="2400" dirty="0"/>
              <a:t>3</a:t>
            </a:r>
            <a:r>
              <a:rPr lang="en-US" sz="2400" dirty="0" smtClean="0"/>
              <a:t>D-Representation</a:t>
            </a:r>
            <a:endParaRPr lang="en-US" sz="2400" dirty="0"/>
          </a:p>
        </p:txBody>
      </p:sp>
    </p:spTree>
    <p:extLst>
      <p:ext uri="{BB962C8B-B14F-4D97-AF65-F5344CB8AC3E}">
        <p14:creationId xmlns:p14="http://schemas.microsoft.com/office/powerpoint/2010/main" val="150301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23</a:t>
            </a:fld>
            <a:endParaRPr lang="uk-UA"/>
          </a:p>
        </p:txBody>
      </p:sp>
      <p:pic>
        <p:nvPicPr>
          <p:cNvPr id="5" name="Picture 2" descr="figure_04_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859" y="844306"/>
            <a:ext cx="9967494" cy="4456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7281614" y="4981977"/>
            <a:ext cx="4241739" cy="461665"/>
          </a:xfrm>
          <a:prstGeom prst="rect">
            <a:avLst/>
          </a:prstGeom>
          <a:noFill/>
        </p:spPr>
        <p:txBody>
          <a:bodyPr wrap="none" rtlCol="0">
            <a:spAutoFit/>
          </a:bodyPr>
          <a:lstStyle/>
          <a:p>
            <a:r>
              <a:rPr lang="en-US" sz="2400" b="1" dirty="0">
                <a:solidFill>
                  <a:srgbClr val="FF0000"/>
                </a:solidFill>
              </a:rPr>
              <a:t>No rotation around amide bond</a:t>
            </a:r>
          </a:p>
        </p:txBody>
      </p:sp>
    </p:spTree>
    <p:extLst>
      <p:ext uri="{BB962C8B-B14F-4D97-AF65-F5344CB8AC3E}">
        <p14:creationId xmlns:p14="http://schemas.microsoft.com/office/powerpoint/2010/main" val="15832845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2" descr="figure_04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13" y="872806"/>
            <a:ext cx="10451368" cy="544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24</a:t>
            </a:fld>
            <a:endParaRPr lang="uk-UA"/>
          </a:p>
        </p:txBody>
      </p:sp>
    </p:spTree>
    <p:extLst>
      <p:ext uri="{BB962C8B-B14F-4D97-AF65-F5344CB8AC3E}">
        <p14:creationId xmlns:p14="http://schemas.microsoft.com/office/powerpoint/2010/main" val="6712525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2" descr="figure_04_16"/>
          <p:cNvPicPr>
            <a:picLocks noChangeAspect="1" noChangeArrowheads="1"/>
          </p:cNvPicPr>
          <p:nvPr/>
        </p:nvPicPr>
        <p:blipFill rotWithShape="1">
          <a:blip r:embed="rId3">
            <a:extLst>
              <a:ext uri="{28A0092B-C50C-407E-A947-70E740481C1C}">
                <a14:useLocalDpi xmlns:a14="http://schemas.microsoft.com/office/drawing/2010/main" val="0"/>
              </a:ext>
            </a:extLst>
          </a:blip>
          <a:srcRect l="34053"/>
          <a:stretch/>
        </p:blipFill>
        <p:spPr bwMode="auto">
          <a:xfrm>
            <a:off x="2696901" y="920250"/>
            <a:ext cx="7394810" cy="5191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25</a:t>
            </a:fld>
            <a:endParaRPr lang="uk-UA"/>
          </a:p>
        </p:txBody>
      </p:sp>
    </p:spTree>
    <p:extLst>
      <p:ext uri="{BB962C8B-B14F-4D97-AF65-F5344CB8AC3E}">
        <p14:creationId xmlns:p14="http://schemas.microsoft.com/office/powerpoint/2010/main" val="12700504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descr="figure_04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016" y="307988"/>
            <a:ext cx="5958494" cy="695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26</a:t>
            </a:fld>
            <a:endParaRPr lang="uk-UA"/>
          </a:p>
        </p:txBody>
      </p:sp>
    </p:spTree>
    <p:extLst>
      <p:ext uri="{BB962C8B-B14F-4D97-AF65-F5344CB8AC3E}">
        <p14:creationId xmlns:p14="http://schemas.microsoft.com/office/powerpoint/2010/main" val="1924893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figure_04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007" y="307988"/>
            <a:ext cx="5549012" cy="695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27</a:t>
            </a:fld>
            <a:endParaRPr lang="uk-UA"/>
          </a:p>
        </p:txBody>
      </p:sp>
    </p:spTree>
    <p:extLst>
      <p:ext uri="{BB962C8B-B14F-4D97-AF65-F5344CB8AC3E}">
        <p14:creationId xmlns:p14="http://schemas.microsoft.com/office/powerpoint/2010/main" val="3701407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descr="figure_04_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07" y="1137569"/>
            <a:ext cx="11575130" cy="447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4805075" y="402637"/>
            <a:ext cx="3451394" cy="584775"/>
          </a:xfrm>
          <a:prstGeom prst="rect">
            <a:avLst/>
          </a:prstGeom>
          <a:noFill/>
        </p:spPr>
        <p:txBody>
          <a:bodyPr wrap="none" rtlCol="0">
            <a:spAutoFit/>
          </a:bodyPr>
          <a:lstStyle/>
          <a:p>
            <a:r>
              <a:rPr lang="en-US" sz="3200" dirty="0" smtClean="0"/>
              <a:t>Ramachandran Plot</a:t>
            </a:r>
            <a:endParaRPr lang="en-US" sz="3200" dirty="0"/>
          </a:p>
        </p:txBody>
      </p:sp>
      <p:sp>
        <p:nvSpPr>
          <p:cNvPr id="3" name="Date Placeholder 2"/>
          <p:cNvSpPr>
            <a:spLocks noGrp="1"/>
          </p:cNvSpPr>
          <p:nvPr>
            <p:ph type="dt" sz="half" idx="10"/>
          </p:nvPr>
        </p:nvSpPr>
        <p:spPr/>
        <p:txBody>
          <a:bodyPr/>
          <a:lstStyle/>
          <a:p>
            <a:pPr lvl="0"/>
            <a:r>
              <a:rPr lang="de-DE" smtClean="0"/>
              <a:t>Daniel  Seeliger</a:t>
            </a:r>
            <a:endParaRPr lang="en-US"/>
          </a:p>
        </p:txBody>
      </p:sp>
      <p:sp>
        <p:nvSpPr>
          <p:cNvPr id="4" name="Footer Placeholder 3"/>
          <p:cNvSpPr>
            <a:spLocks noGrp="1"/>
          </p:cNvSpPr>
          <p:nvPr>
            <p:ph type="ftr" sz="quarter" idx="11"/>
          </p:nvPr>
        </p:nvSpPr>
        <p:spPr/>
        <p:txBody>
          <a:bodyPr/>
          <a:lstStyle/>
          <a:p>
            <a:pPr lvl="0"/>
            <a:r>
              <a:rPr lang="en-US" smtClean="0"/>
              <a:t>Principles of Drug Discovery - University of Ulm 2017</a:t>
            </a:r>
            <a:endParaRPr lang="en-US"/>
          </a:p>
        </p:txBody>
      </p:sp>
      <p:sp>
        <p:nvSpPr>
          <p:cNvPr id="5" name="Slide Number Placeholder 4"/>
          <p:cNvSpPr>
            <a:spLocks noGrp="1"/>
          </p:cNvSpPr>
          <p:nvPr>
            <p:ph type="sldNum" sz="quarter" idx="12"/>
          </p:nvPr>
        </p:nvSpPr>
        <p:spPr/>
        <p:txBody>
          <a:bodyPr/>
          <a:lstStyle/>
          <a:p>
            <a:pPr lvl="0"/>
            <a:fld id="{8A2D7EB2-A633-45D7-9C9C-702CFB0FE954}" type="slidenum">
              <a:rPr lang="uk-UA" smtClean="0"/>
              <a:t>28</a:t>
            </a:fld>
            <a:endParaRPr lang="uk-UA"/>
          </a:p>
        </p:txBody>
      </p:sp>
      <p:sp>
        <p:nvSpPr>
          <p:cNvPr id="6" name="TextBox 5"/>
          <p:cNvSpPr txBox="1"/>
          <p:nvPr/>
        </p:nvSpPr>
        <p:spPr>
          <a:xfrm>
            <a:off x="10131012" y="1137569"/>
            <a:ext cx="872803" cy="369332"/>
          </a:xfrm>
          <a:prstGeom prst="rect">
            <a:avLst/>
          </a:prstGeom>
          <a:noFill/>
        </p:spPr>
        <p:txBody>
          <a:bodyPr wrap="none" rtlCol="0">
            <a:spAutoFit/>
          </a:bodyPr>
          <a:lstStyle/>
          <a:p>
            <a:r>
              <a:rPr lang="en-US" smtClean="0"/>
              <a:t>Glycine</a:t>
            </a:r>
            <a:endParaRPr lang="en-US"/>
          </a:p>
        </p:txBody>
      </p:sp>
    </p:spTree>
    <p:extLst>
      <p:ext uri="{BB962C8B-B14F-4D97-AF65-F5344CB8AC3E}">
        <p14:creationId xmlns:p14="http://schemas.microsoft.com/office/powerpoint/2010/main" val="1523886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Picture 3" descr="figure_04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11" y="297488"/>
            <a:ext cx="8039154" cy="696295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29</a:t>
            </a:fld>
            <a:endParaRPr lang="uk-UA"/>
          </a:p>
        </p:txBody>
      </p:sp>
    </p:spTree>
    <p:extLst>
      <p:ext uri="{BB962C8B-B14F-4D97-AF65-F5344CB8AC3E}">
        <p14:creationId xmlns:p14="http://schemas.microsoft.com/office/powerpoint/2010/main" val="1751415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3</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683938"/>
            <a:ext cx="10490200" cy="6427256"/>
          </a:xfrm>
          <a:prstGeom prst="rect">
            <a:avLst/>
          </a:prstGeom>
        </p:spPr>
      </p:pic>
      <p:sp>
        <p:nvSpPr>
          <p:cNvPr id="6" name="TextBox 5"/>
          <p:cNvSpPr txBox="1"/>
          <p:nvPr/>
        </p:nvSpPr>
        <p:spPr>
          <a:xfrm>
            <a:off x="4064000" y="99163"/>
            <a:ext cx="3318857" cy="584775"/>
          </a:xfrm>
          <a:prstGeom prst="rect">
            <a:avLst/>
          </a:prstGeom>
          <a:noFill/>
        </p:spPr>
        <p:txBody>
          <a:bodyPr wrap="none" rtlCol="0">
            <a:spAutoFit/>
          </a:bodyPr>
          <a:lstStyle/>
          <a:p>
            <a:r>
              <a:rPr lang="en-US" sz="3200" dirty="0" smtClean="0"/>
              <a:t>Examination Date?</a:t>
            </a:r>
            <a:endParaRPr lang="en-US" sz="3200" dirty="0"/>
          </a:p>
        </p:txBody>
      </p:sp>
      <p:sp>
        <p:nvSpPr>
          <p:cNvPr id="7" name="Oval 6"/>
          <p:cNvSpPr/>
          <p:nvPr/>
        </p:nvSpPr>
        <p:spPr>
          <a:xfrm>
            <a:off x="2581835" y="3307976"/>
            <a:ext cx="3657600" cy="1990165"/>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60050" y="4010670"/>
            <a:ext cx="4536050" cy="584775"/>
          </a:xfrm>
          <a:prstGeom prst="rect">
            <a:avLst/>
          </a:prstGeom>
          <a:noFill/>
        </p:spPr>
        <p:txBody>
          <a:bodyPr wrap="none" rtlCol="0">
            <a:spAutoFit/>
          </a:bodyPr>
          <a:lstStyle/>
          <a:p>
            <a:r>
              <a:rPr lang="en-US" sz="3200" b="1" dirty="0" smtClean="0">
                <a:solidFill>
                  <a:srgbClr val="FF0000"/>
                </a:solidFill>
              </a:rPr>
              <a:t>Written exam on July 11</a:t>
            </a:r>
            <a:r>
              <a:rPr lang="en-US" sz="3200" b="1" baseline="30000" dirty="0" smtClean="0">
                <a:solidFill>
                  <a:srgbClr val="FF0000"/>
                </a:solidFill>
              </a:rPr>
              <a:t>th</a:t>
            </a:r>
            <a:endParaRPr lang="en-US" sz="3200" b="1" dirty="0">
              <a:solidFill>
                <a:srgbClr val="FF0000"/>
              </a:solidFill>
            </a:endParaRPr>
          </a:p>
        </p:txBody>
      </p:sp>
    </p:spTree>
    <p:extLst>
      <p:ext uri="{BB962C8B-B14F-4D97-AF65-F5344CB8AC3E}">
        <p14:creationId xmlns:p14="http://schemas.microsoft.com/office/powerpoint/2010/main" val="18488132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figure_04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16" y="1514168"/>
            <a:ext cx="11883149" cy="4227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30</a:t>
            </a:fld>
            <a:endParaRPr lang="uk-UA"/>
          </a:p>
        </p:txBody>
      </p:sp>
    </p:spTree>
    <p:extLst>
      <p:ext uri="{BB962C8B-B14F-4D97-AF65-F5344CB8AC3E}">
        <p14:creationId xmlns:p14="http://schemas.microsoft.com/office/powerpoint/2010/main" val="1729100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1" name="Picture 3" descr="figure 4"/>
          <p:cNvPicPr>
            <a:picLocks noChangeAspect="1" noChangeArrowheads="1"/>
          </p:cNvPicPr>
          <p:nvPr/>
        </p:nvPicPr>
        <p:blipFill rotWithShape="1">
          <a:blip r:embed="rId3">
            <a:extLst>
              <a:ext uri="{28A0092B-C50C-407E-A947-70E740481C1C}">
                <a14:useLocalDpi xmlns:a14="http://schemas.microsoft.com/office/drawing/2010/main" val="0"/>
              </a:ext>
            </a:extLst>
          </a:blip>
          <a:srcRect b="52472"/>
          <a:stretch/>
        </p:blipFill>
        <p:spPr bwMode="auto">
          <a:xfrm>
            <a:off x="1591278" y="1351588"/>
            <a:ext cx="10318148" cy="451581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31</a:t>
            </a:fld>
            <a:endParaRPr lang="uk-UA"/>
          </a:p>
        </p:txBody>
      </p:sp>
    </p:spTree>
    <p:extLst>
      <p:ext uri="{BB962C8B-B14F-4D97-AF65-F5344CB8AC3E}">
        <p14:creationId xmlns:p14="http://schemas.microsoft.com/office/powerpoint/2010/main" val="2416706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pPr lvl="0"/>
            <a:r>
              <a:rPr lang="en-US" smtClean="0"/>
              <a:t>Principles of Drug Discovery - University of Ulm 2017</a:t>
            </a:r>
            <a:endParaRPr lang="en-US" dirty="0"/>
          </a:p>
        </p:txBody>
      </p:sp>
      <p:sp>
        <p:nvSpPr>
          <p:cNvPr id="9" name="Slide Number Placeholder 8"/>
          <p:cNvSpPr>
            <a:spLocks noGrp="1"/>
          </p:cNvSpPr>
          <p:nvPr>
            <p:ph type="sldNum" sz="quarter" idx="12"/>
          </p:nvPr>
        </p:nvSpPr>
        <p:spPr/>
        <p:txBody>
          <a:bodyPr/>
          <a:lstStyle/>
          <a:p>
            <a:pPr lvl="0"/>
            <a:fld id="{8A2D7EB2-A633-45D7-9C9C-702CFB0FE954}" type="slidenum">
              <a:rPr lang="uk-UA" smtClean="0"/>
              <a:t>32</a:t>
            </a:fld>
            <a:endParaRPr lang="uk-UA"/>
          </a:p>
        </p:txBody>
      </p:sp>
      <p:sp>
        <p:nvSpPr>
          <p:cNvPr id="13" name="Down Arrow 12"/>
          <p:cNvSpPr/>
          <p:nvPr/>
        </p:nvSpPr>
        <p:spPr>
          <a:xfrm rot="10800000">
            <a:off x="10960749" y="1119668"/>
            <a:ext cx="588935" cy="458749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0872528" y="5743165"/>
            <a:ext cx="753732" cy="369332"/>
          </a:xfrm>
          <a:prstGeom prst="rect">
            <a:avLst/>
          </a:prstGeom>
          <a:noFill/>
        </p:spPr>
        <p:txBody>
          <a:bodyPr wrap="none" rtlCol="0">
            <a:spAutoFit/>
          </a:bodyPr>
          <a:lstStyle/>
          <a:p>
            <a:r>
              <a:rPr lang="en-US"/>
              <a:t>N-TER</a:t>
            </a:r>
          </a:p>
        </p:txBody>
      </p:sp>
      <p:sp>
        <p:nvSpPr>
          <p:cNvPr id="15" name="TextBox 14"/>
          <p:cNvSpPr txBox="1"/>
          <p:nvPr/>
        </p:nvSpPr>
        <p:spPr>
          <a:xfrm>
            <a:off x="10821598" y="714336"/>
            <a:ext cx="728084" cy="369332"/>
          </a:xfrm>
          <a:prstGeom prst="rect">
            <a:avLst/>
          </a:prstGeom>
          <a:noFill/>
        </p:spPr>
        <p:txBody>
          <a:bodyPr wrap="none" rtlCol="0">
            <a:spAutoFit/>
          </a:bodyPr>
          <a:lstStyle/>
          <a:p>
            <a:r>
              <a:rPr lang="en-US"/>
              <a:t>C-TER</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2090" y="341392"/>
            <a:ext cx="4134170" cy="6545769"/>
          </a:xfrm>
          <a:prstGeom prst="rect">
            <a:avLst/>
          </a:prstGeom>
        </p:spPr>
      </p:pic>
      <p:sp>
        <p:nvSpPr>
          <p:cNvPr id="16" name="TextBox 15"/>
          <p:cNvSpPr txBox="1"/>
          <p:nvPr/>
        </p:nvSpPr>
        <p:spPr>
          <a:xfrm>
            <a:off x="1081281" y="110559"/>
            <a:ext cx="1329210" cy="584775"/>
          </a:xfrm>
          <a:prstGeom prst="rect">
            <a:avLst/>
          </a:prstGeom>
          <a:noFill/>
        </p:spPr>
        <p:txBody>
          <a:bodyPr wrap="none" rtlCol="0">
            <a:spAutoFit/>
          </a:bodyPr>
          <a:lstStyle/>
          <a:p>
            <a:r>
              <a:rPr lang="en-US" sz="3200" dirty="0"/>
              <a:t>α-helix</a:t>
            </a:r>
          </a:p>
        </p:txBody>
      </p:sp>
      <p:sp>
        <p:nvSpPr>
          <p:cNvPr id="17" name="TextBox 16"/>
          <p:cNvSpPr txBox="1"/>
          <p:nvPr/>
        </p:nvSpPr>
        <p:spPr>
          <a:xfrm>
            <a:off x="1081281" y="393157"/>
            <a:ext cx="7180940" cy="4524315"/>
          </a:xfrm>
          <a:prstGeom prst="rect">
            <a:avLst/>
          </a:prstGeom>
          <a:noFill/>
        </p:spPr>
        <p:txBody>
          <a:bodyPr wrap="none" rtlCol="0">
            <a:spAutoFit/>
          </a:bodyPr>
          <a:lstStyle/>
          <a:p>
            <a:pPr marL="285760" indent="-285760">
              <a:lnSpc>
                <a:spcPct val="300000"/>
              </a:lnSpc>
              <a:buFont typeface="Wingdings" charset="2"/>
              <a:buChar char="§"/>
            </a:pPr>
            <a:r>
              <a:rPr lang="en-US" sz="2400" dirty="0"/>
              <a:t>3.6 residues per turn</a:t>
            </a:r>
          </a:p>
          <a:p>
            <a:pPr marL="285760" indent="-285760">
              <a:lnSpc>
                <a:spcPct val="300000"/>
              </a:lnSpc>
              <a:buFont typeface="Wingdings" charset="2"/>
              <a:buChar char="§"/>
            </a:pPr>
            <a:r>
              <a:rPr lang="en-US" sz="2400" dirty="0"/>
              <a:t>Hydrogen bonds between residue </a:t>
            </a:r>
            <a:r>
              <a:rPr lang="en-US" sz="2400" dirty="0" err="1"/>
              <a:t>i</a:t>
            </a:r>
            <a:r>
              <a:rPr lang="en-US" sz="2400" dirty="0"/>
              <a:t> and i+4</a:t>
            </a:r>
          </a:p>
          <a:p>
            <a:pPr marL="285760" indent="-285760">
              <a:lnSpc>
                <a:spcPct val="300000"/>
              </a:lnSpc>
              <a:buFont typeface="Wingdings" charset="2"/>
              <a:buChar char="§"/>
            </a:pPr>
            <a:r>
              <a:rPr lang="en-US" sz="2400" dirty="0" smtClean="0"/>
              <a:t>Amide-H </a:t>
            </a:r>
            <a:r>
              <a:rPr lang="en-US" sz="2400" dirty="0"/>
              <a:t>and carbonyl-O point into opposite direction</a:t>
            </a:r>
          </a:p>
          <a:p>
            <a:pPr marL="285760" indent="-285760">
              <a:lnSpc>
                <a:spcPct val="300000"/>
              </a:lnSpc>
              <a:buFont typeface="Wingdings" charset="2"/>
              <a:buChar char="§"/>
            </a:pPr>
            <a:r>
              <a:rPr lang="en-US" sz="2400" dirty="0" err="1"/>
              <a:t>Sidechains</a:t>
            </a:r>
            <a:r>
              <a:rPr lang="en-US" sz="2400" dirty="0"/>
              <a:t> point outwards</a:t>
            </a:r>
          </a:p>
        </p:txBody>
      </p:sp>
      <p:grpSp>
        <p:nvGrpSpPr>
          <p:cNvPr id="26" name="Group 25"/>
          <p:cNvGrpSpPr/>
          <p:nvPr/>
        </p:nvGrpSpPr>
        <p:grpSpPr>
          <a:xfrm rot="10800000">
            <a:off x="3357716" y="5025409"/>
            <a:ext cx="2257101" cy="439109"/>
            <a:chOff x="1816274" y="6032362"/>
            <a:chExt cx="2231345" cy="439109"/>
          </a:xfrm>
        </p:grpSpPr>
        <p:cxnSp>
          <p:nvCxnSpPr>
            <p:cNvPr id="11" name="Straight Connector 10"/>
            <p:cNvCxnSpPr/>
            <p:nvPr/>
          </p:nvCxnSpPr>
          <p:spPr>
            <a:xfrm>
              <a:off x="1816274" y="6032362"/>
              <a:ext cx="0" cy="418542"/>
            </a:xfrm>
            <a:prstGeom prst="line">
              <a:avLst/>
            </a:prstGeom>
            <a:ln w="317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16274" y="6450904"/>
              <a:ext cx="2217107" cy="17714"/>
            </a:xfrm>
            <a:prstGeom prst="line">
              <a:avLst/>
            </a:prstGeom>
            <a:ln w="317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037181" y="6052929"/>
              <a:ext cx="10438" cy="418542"/>
            </a:xfrm>
            <a:prstGeom prst="line">
              <a:avLst/>
            </a:prstGeom>
            <a:ln w="31750">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noChangeAspect="1"/>
          </p:cNvPicPr>
          <p:nvPr/>
        </p:nvPicPr>
        <p:blipFill>
          <a:blip r:embed="rId4"/>
          <a:stretch>
            <a:fillRect/>
          </a:stretch>
        </p:blipFill>
        <p:spPr>
          <a:xfrm>
            <a:off x="2703308" y="5617718"/>
            <a:ext cx="4051300" cy="850900"/>
          </a:xfrm>
          <a:prstGeom prst="rect">
            <a:avLst/>
          </a:prstGeom>
        </p:spPr>
      </p:pic>
      <p:sp>
        <p:nvSpPr>
          <p:cNvPr id="29" name="TextBox 28"/>
          <p:cNvSpPr txBox="1"/>
          <p:nvPr/>
        </p:nvSpPr>
        <p:spPr>
          <a:xfrm>
            <a:off x="2966354" y="6437154"/>
            <a:ext cx="237566" cy="369332"/>
          </a:xfrm>
          <a:prstGeom prst="rect">
            <a:avLst/>
          </a:prstGeom>
          <a:noFill/>
        </p:spPr>
        <p:txBody>
          <a:bodyPr wrap="none" rtlCol="0">
            <a:spAutoFit/>
          </a:bodyPr>
          <a:lstStyle/>
          <a:p>
            <a:r>
              <a:rPr lang="en-US"/>
              <a:t>i</a:t>
            </a:r>
            <a:endParaRPr lang="en-US" dirty="0"/>
          </a:p>
        </p:txBody>
      </p:sp>
      <p:sp>
        <p:nvSpPr>
          <p:cNvPr id="30" name="TextBox 29"/>
          <p:cNvSpPr txBox="1"/>
          <p:nvPr/>
        </p:nvSpPr>
        <p:spPr>
          <a:xfrm>
            <a:off x="5569075" y="6422808"/>
            <a:ext cx="470000" cy="369332"/>
          </a:xfrm>
          <a:prstGeom prst="rect">
            <a:avLst/>
          </a:prstGeom>
          <a:noFill/>
        </p:spPr>
        <p:txBody>
          <a:bodyPr wrap="none" rtlCol="0">
            <a:spAutoFit/>
          </a:bodyPr>
          <a:lstStyle/>
          <a:p>
            <a:r>
              <a:rPr lang="en-US" dirty="0"/>
              <a:t>i+4</a:t>
            </a:r>
          </a:p>
        </p:txBody>
      </p:sp>
      <p:sp>
        <p:nvSpPr>
          <p:cNvPr id="3" name="Date Placeholder 2"/>
          <p:cNvSpPr>
            <a:spLocks noGrp="1"/>
          </p:cNvSpPr>
          <p:nvPr>
            <p:ph type="dt" sz="half" idx="10"/>
          </p:nvPr>
        </p:nvSpPr>
        <p:spPr/>
        <p:txBody>
          <a:bodyPr/>
          <a:lstStyle/>
          <a:p>
            <a:pPr lvl="0"/>
            <a:r>
              <a:rPr lang="de-DE" smtClean="0"/>
              <a:t>Daniel  Seeliger</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1" name="Picture 3" descr="fig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6981"/>
          <a:stretch/>
        </p:blipFill>
        <p:spPr bwMode="auto">
          <a:xfrm>
            <a:off x="1274600" y="1066800"/>
            <a:ext cx="10586947" cy="51689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33</a:t>
            </a:fld>
            <a:endParaRPr lang="uk-UA"/>
          </a:p>
        </p:txBody>
      </p:sp>
    </p:spTree>
    <p:extLst>
      <p:ext uri="{BB962C8B-B14F-4D97-AF65-F5344CB8AC3E}">
        <p14:creationId xmlns:p14="http://schemas.microsoft.com/office/powerpoint/2010/main" val="11985055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34</a:t>
            </a:fld>
            <a:endParaRPr lang="uk-UA"/>
          </a:p>
        </p:txBody>
      </p:sp>
      <p:sp>
        <p:nvSpPr>
          <p:cNvPr id="6" name="Down Arrow 5"/>
          <p:cNvSpPr/>
          <p:nvPr/>
        </p:nvSpPr>
        <p:spPr>
          <a:xfrm>
            <a:off x="7284168" y="1119668"/>
            <a:ext cx="588935" cy="458749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10896392" y="1166997"/>
            <a:ext cx="588935" cy="458749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52258" y="5754496"/>
            <a:ext cx="728084" cy="369332"/>
          </a:xfrm>
          <a:prstGeom prst="rect">
            <a:avLst/>
          </a:prstGeom>
          <a:noFill/>
        </p:spPr>
        <p:txBody>
          <a:bodyPr wrap="none" rtlCol="0">
            <a:spAutoFit/>
          </a:bodyPr>
          <a:lstStyle/>
          <a:p>
            <a:r>
              <a:rPr lang="en-US"/>
              <a:t>C-TER</a:t>
            </a:r>
          </a:p>
        </p:txBody>
      </p:sp>
      <p:sp>
        <p:nvSpPr>
          <p:cNvPr id="9" name="TextBox 8"/>
          <p:cNvSpPr txBox="1"/>
          <p:nvPr/>
        </p:nvSpPr>
        <p:spPr>
          <a:xfrm>
            <a:off x="10813991" y="650480"/>
            <a:ext cx="753732" cy="369332"/>
          </a:xfrm>
          <a:prstGeom prst="rect">
            <a:avLst/>
          </a:prstGeom>
          <a:noFill/>
        </p:spPr>
        <p:txBody>
          <a:bodyPr wrap="none" rtlCol="0">
            <a:spAutoFit/>
          </a:bodyPr>
          <a:lstStyle/>
          <a:p>
            <a:r>
              <a:rPr lang="en-US"/>
              <a:t>N-TER</a:t>
            </a:r>
          </a:p>
        </p:txBody>
      </p:sp>
      <p:sp>
        <p:nvSpPr>
          <p:cNvPr id="10" name="TextBox 9"/>
          <p:cNvSpPr txBox="1"/>
          <p:nvPr/>
        </p:nvSpPr>
        <p:spPr>
          <a:xfrm>
            <a:off x="7271769" y="751501"/>
            <a:ext cx="753732" cy="369332"/>
          </a:xfrm>
          <a:prstGeom prst="rect">
            <a:avLst/>
          </a:prstGeom>
          <a:noFill/>
        </p:spPr>
        <p:txBody>
          <a:bodyPr wrap="none" rtlCol="0">
            <a:spAutoFit/>
          </a:bodyPr>
          <a:lstStyle/>
          <a:p>
            <a:r>
              <a:rPr lang="en-US"/>
              <a:t>N-TER</a:t>
            </a:r>
          </a:p>
        </p:txBody>
      </p:sp>
      <p:sp>
        <p:nvSpPr>
          <p:cNvPr id="11" name="TextBox 10"/>
          <p:cNvSpPr txBox="1"/>
          <p:nvPr/>
        </p:nvSpPr>
        <p:spPr>
          <a:xfrm>
            <a:off x="10889516" y="5804346"/>
            <a:ext cx="728084" cy="369332"/>
          </a:xfrm>
          <a:prstGeom prst="rect">
            <a:avLst/>
          </a:prstGeom>
          <a:noFill/>
        </p:spPr>
        <p:txBody>
          <a:bodyPr wrap="none" rtlCol="0">
            <a:spAutoFit/>
          </a:bodyPr>
          <a:lstStyle/>
          <a:p>
            <a:r>
              <a:rPr lang="en-US"/>
              <a:t>C-TER</a:t>
            </a:r>
          </a:p>
        </p:txBody>
      </p:sp>
      <p:cxnSp>
        <p:nvCxnSpPr>
          <p:cNvPr id="13" name="Straight Arrow Connector 12"/>
          <p:cNvCxnSpPr/>
          <p:nvPr/>
        </p:nvCxnSpPr>
        <p:spPr>
          <a:xfrm flipH="1" flipV="1">
            <a:off x="9199296" y="3620928"/>
            <a:ext cx="273133" cy="1633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9270821" y="5969010"/>
            <a:ext cx="283877" cy="1229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129396" y="2349939"/>
            <a:ext cx="285951" cy="13739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199295" y="4962244"/>
            <a:ext cx="269068" cy="6787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9529683" y="1004709"/>
            <a:ext cx="203995" cy="16228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42766" y="264589"/>
            <a:ext cx="2516523" cy="523220"/>
          </a:xfrm>
          <a:prstGeom prst="rect">
            <a:avLst/>
          </a:prstGeom>
          <a:noFill/>
        </p:spPr>
        <p:txBody>
          <a:bodyPr wrap="none" rtlCol="0">
            <a:spAutoFit/>
          </a:bodyPr>
          <a:lstStyle/>
          <a:p>
            <a:r>
              <a:rPr lang="en-US" sz="2800" dirty="0"/>
              <a:t>Parallel  β-sheet</a:t>
            </a:r>
          </a:p>
        </p:txBody>
      </p:sp>
      <p:sp>
        <p:nvSpPr>
          <p:cNvPr id="26" name="TextBox 25"/>
          <p:cNvSpPr txBox="1"/>
          <p:nvPr/>
        </p:nvSpPr>
        <p:spPr>
          <a:xfrm>
            <a:off x="620407" y="1004709"/>
            <a:ext cx="6756017" cy="3416320"/>
          </a:xfrm>
          <a:prstGeom prst="rect">
            <a:avLst/>
          </a:prstGeom>
          <a:noFill/>
        </p:spPr>
        <p:txBody>
          <a:bodyPr wrap="none" rtlCol="0">
            <a:spAutoFit/>
          </a:bodyPr>
          <a:lstStyle/>
          <a:p>
            <a:pPr marL="285760" indent="-285760">
              <a:lnSpc>
                <a:spcPct val="300000"/>
              </a:lnSpc>
              <a:buFont typeface="Wingdings" charset="2"/>
              <a:buChar char="§"/>
            </a:pPr>
            <a:r>
              <a:rPr lang="en-US" sz="2400" dirty="0"/>
              <a:t>Extended conformation</a:t>
            </a:r>
          </a:p>
          <a:p>
            <a:pPr marL="285760" indent="-285760">
              <a:lnSpc>
                <a:spcPct val="300000"/>
              </a:lnSpc>
              <a:buFont typeface="Wingdings" charset="2"/>
              <a:buChar char="§"/>
            </a:pPr>
            <a:r>
              <a:rPr lang="en-US" sz="2400" dirty="0"/>
              <a:t>Sidechains point </a:t>
            </a:r>
            <a:r>
              <a:rPr lang="en-US" sz="2400" dirty="0" smtClean="0"/>
              <a:t>alternatingly </a:t>
            </a:r>
            <a:r>
              <a:rPr lang="en-US" sz="2400" dirty="0"/>
              <a:t>up and down</a:t>
            </a:r>
          </a:p>
          <a:p>
            <a:pPr marL="285760" indent="-285760">
              <a:lnSpc>
                <a:spcPct val="300000"/>
              </a:lnSpc>
              <a:buFont typeface="Wingdings" charset="2"/>
              <a:buChar char="§"/>
            </a:pPr>
            <a:r>
              <a:rPr lang="en-US" sz="2400" dirty="0" smtClean="0"/>
              <a:t>Amide-H </a:t>
            </a:r>
            <a:r>
              <a:rPr lang="en-US" sz="2400" dirty="0"/>
              <a:t>and carbonyl-O point into same direction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6800" y="-158909"/>
            <a:ext cx="5669756" cy="7559675"/>
          </a:xfrm>
          <a:prstGeom prst="rect">
            <a:avLst/>
          </a:prstGeom>
        </p:spPr>
      </p:pic>
      <p:pic>
        <p:nvPicPr>
          <p:cNvPr id="30" name="Picture 29"/>
          <p:cNvPicPr>
            <a:picLocks noChangeAspect="1"/>
          </p:cNvPicPr>
          <p:nvPr/>
        </p:nvPicPr>
        <p:blipFill>
          <a:blip r:embed="rId4"/>
          <a:stretch>
            <a:fillRect/>
          </a:stretch>
        </p:blipFill>
        <p:spPr>
          <a:xfrm>
            <a:off x="2915189" y="4442489"/>
            <a:ext cx="2815031" cy="2154955"/>
          </a:xfrm>
          <a:prstGeom prst="rect">
            <a:avLst/>
          </a:prstGeom>
        </p:spPr>
      </p:pic>
    </p:spTree>
    <p:extLst>
      <p:ext uri="{BB962C8B-B14F-4D97-AF65-F5344CB8AC3E}">
        <p14:creationId xmlns:p14="http://schemas.microsoft.com/office/powerpoint/2010/main" val="4484325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35</a:t>
            </a:fld>
            <a:endParaRPr lang="uk-UA"/>
          </a:p>
        </p:txBody>
      </p:sp>
      <p:sp>
        <p:nvSpPr>
          <p:cNvPr id="6" name="Down Arrow 5"/>
          <p:cNvSpPr/>
          <p:nvPr/>
        </p:nvSpPr>
        <p:spPr>
          <a:xfrm>
            <a:off x="7459532" y="1119668"/>
            <a:ext cx="588935" cy="458749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10800000">
            <a:off x="10960749" y="1119668"/>
            <a:ext cx="588935" cy="458749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427622" y="5754496"/>
            <a:ext cx="728084" cy="369332"/>
          </a:xfrm>
          <a:prstGeom prst="rect">
            <a:avLst/>
          </a:prstGeom>
          <a:noFill/>
        </p:spPr>
        <p:txBody>
          <a:bodyPr wrap="none" rtlCol="0">
            <a:spAutoFit/>
          </a:bodyPr>
          <a:lstStyle/>
          <a:p>
            <a:r>
              <a:rPr lang="en-US"/>
              <a:t>C-TER</a:t>
            </a:r>
          </a:p>
        </p:txBody>
      </p:sp>
      <p:sp>
        <p:nvSpPr>
          <p:cNvPr id="9" name="TextBox 8"/>
          <p:cNvSpPr txBox="1"/>
          <p:nvPr/>
        </p:nvSpPr>
        <p:spPr>
          <a:xfrm>
            <a:off x="10872528" y="5743165"/>
            <a:ext cx="753732" cy="369332"/>
          </a:xfrm>
          <a:prstGeom prst="rect">
            <a:avLst/>
          </a:prstGeom>
          <a:noFill/>
        </p:spPr>
        <p:txBody>
          <a:bodyPr wrap="none" rtlCol="0">
            <a:spAutoFit/>
          </a:bodyPr>
          <a:lstStyle/>
          <a:p>
            <a:r>
              <a:rPr lang="en-US"/>
              <a:t>N-TER</a:t>
            </a:r>
          </a:p>
        </p:txBody>
      </p:sp>
      <p:sp>
        <p:nvSpPr>
          <p:cNvPr id="10" name="TextBox 9"/>
          <p:cNvSpPr txBox="1"/>
          <p:nvPr/>
        </p:nvSpPr>
        <p:spPr>
          <a:xfrm>
            <a:off x="7447133" y="751501"/>
            <a:ext cx="753732" cy="369332"/>
          </a:xfrm>
          <a:prstGeom prst="rect">
            <a:avLst/>
          </a:prstGeom>
          <a:noFill/>
        </p:spPr>
        <p:txBody>
          <a:bodyPr wrap="none" rtlCol="0">
            <a:spAutoFit/>
          </a:bodyPr>
          <a:lstStyle/>
          <a:p>
            <a:r>
              <a:rPr lang="en-US"/>
              <a:t>N-TER</a:t>
            </a:r>
          </a:p>
        </p:txBody>
      </p:sp>
      <p:sp>
        <p:nvSpPr>
          <p:cNvPr id="11" name="TextBox 10"/>
          <p:cNvSpPr txBox="1"/>
          <p:nvPr/>
        </p:nvSpPr>
        <p:spPr>
          <a:xfrm>
            <a:off x="10821598" y="714336"/>
            <a:ext cx="728084" cy="369332"/>
          </a:xfrm>
          <a:prstGeom prst="rect">
            <a:avLst/>
          </a:prstGeom>
          <a:noFill/>
        </p:spPr>
        <p:txBody>
          <a:bodyPr wrap="none" rtlCol="0">
            <a:spAutoFit/>
          </a:bodyPr>
          <a:lstStyle/>
          <a:p>
            <a:r>
              <a:rPr lang="en-US"/>
              <a:t>C-TER</a:t>
            </a:r>
          </a:p>
        </p:txBody>
      </p:sp>
      <p:cxnSp>
        <p:nvCxnSpPr>
          <p:cNvPr id="13" name="Straight Arrow Connector 12"/>
          <p:cNvCxnSpPr/>
          <p:nvPr/>
        </p:nvCxnSpPr>
        <p:spPr>
          <a:xfrm flipV="1">
            <a:off x="9307802" y="1414467"/>
            <a:ext cx="320040" cy="7315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318546" y="3166922"/>
            <a:ext cx="234866" cy="965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442390" y="4854043"/>
            <a:ext cx="229309" cy="2438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9467824" y="2045882"/>
            <a:ext cx="178443" cy="7108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9424577" y="3931549"/>
            <a:ext cx="243131" cy="10773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9602702" y="5483395"/>
            <a:ext cx="243131" cy="107732"/>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29804" y="289836"/>
            <a:ext cx="3673250" cy="584775"/>
          </a:xfrm>
          <a:prstGeom prst="rect">
            <a:avLst/>
          </a:prstGeom>
          <a:noFill/>
        </p:spPr>
        <p:txBody>
          <a:bodyPr wrap="none" rtlCol="0">
            <a:spAutoFit/>
          </a:bodyPr>
          <a:lstStyle/>
          <a:p>
            <a:r>
              <a:rPr lang="en-US" sz="3200" dirty="0"/>
              <a:t>Anti-parallel  β-sheet</a:t>
            </a:r>
          </a:p>
        </p:txBody>
      </p:sp>
      <p:sp>
        <p:nvSpPr>
          <p:cNvPr id="26" name="TextBox 25"/>
          <p:cNvSpPr txBox="1"/>
          <p:nvPr/>
        </p:nvSpPr>
        <p:spPr>
          <a:xfrm>
            <a:off x="825494" y="957802"/>
            <a:ext cx="6756017" cy="3416320"/>
          </a:xfrm>
          <a:prstGeom prst="rect">
            <a:avLst/>
          </a:prstGeom>
          <a:noFill/>
        </p:spPr>
        <p:txBody>
          <a:bodyPr wrap="none" rtlCol="0">
            <a:spAutoFit/>
          </a:bodyPr>
          <a:lstStyle/>
          <a:p>
            <a:pPr marL="285760" indent="-285760">
              <a:lnSpc>
                <a:spcPct val="300000"/>
              </a:lnSpc>
              <a:buFont typeface="Wingdings" charset="2"/>
              <a:buChar char="§"/>
            </a:pPr>
            <a:r>
              <a:rPr lang="en-US" sz="2400" dirty="0"/>
              <a:t>Extended conformation</a:t>
            </a:r>
          </a:p>
          <a:p>
            <a:pPr marL="285760" indent="-285760">
              <a:lnSpc>
                <a:spcPct val="300000"/>
              </a:lnSpc>
              <a:buFont typeface="Wingdings" charset="2"/>
              <a:buChar char="§"/>
            </a:pPr>
            <a:r>
              <a:rPr lang="en-US" sz="2400" dirty="0"/>
              <a:t>Sidechains point </a:t>
            </a:r>
            <a:r>
              <a:rPr lang="en-US" sz="2400" dirty="0" smtClean="0"/>
              <a:t>alternatingly </a:t>
            </a:r>
            <a:r>
              <a:rPr lang="en-US" sz="2400" dirty="0"/>
              <a:t>up and down</a:t>
            </a:r>
          </a:p>
          <a:p>
            <a:pPr marL="285760" indent="-285760">
              <a:lnSpc>
                <a:spcPct val="300000"/>
              </a:lnSpc>
              <a:buFont typeface="Wingdings" charset="2"/>
              <a:buChar char="§"/>
            </a:pPr>
            <a:r>
              <a:rPr lang="en-US" sz="2400" dirty="0" smtClean="0"/>
              <a:t>Amide-H </a:t>
            </a:r>
            <a:r>
              <a:rPr lang="en-US" sz="2400" dirty="0"/>
              <a:t>and carbonyl-O point into same direction</a:t>
            </a: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7664" y="2"/>
            <a:ext cx="4820596" cy="7632611"/>
          </a:xfrm>
          <a:prstGeom prst="rect">
            <a:avLst/>
          </a:prstGeom>
        </p:spPr>
      </p:pic>
      <p:pic>
        <p:nvPicPr>
          <p:cNvPr id="33" name="Picture 32"/>
          <p:cNvPicPr>
            <a:picLocks noChangeAspect="1"/>
          </p:cNvPicPr>
          <p:nvPr/>
        </p:nvPicPr>
        <p:blipFill>
          <a:blip r:embed="rId4"/>
          <a:stretch>
            <a:fillRect/>
          </a:stretch>
        </p:blipFill>
        <p:spPr>
          <a:xfrm>
            <a:off x="3042144" y="4730110"/>
            <a:ext cx="3108605" cy="1722033"/>
          </a:xfrm>
          <a:prstGeom prst="rect">
            <a:avLst/>
          </a:prstGeom>
        </p:spPr>
      </p:pic>
    </p:spTree>
    <p:extLst>
      <p:ext uri="{BB962C8B-B14F-4D97-AF65-F5344CB8AC3E}">
        <p14:creationId xmlns:p14="http://schemas.microsoft.com/office/powerpoint/2010/main" val="11088292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36</a:t>
            </a:fld>
            <a:endParaRPr lang="uk-UA"/>
          </a:p>
        </p:txBody>
      </p:sp>
      <p:pic>
        <p:nvPicPr>
          <p:cNvPr id="5" name="Picture 3" descr="figure 4"/>
          <p:cNvPicPr>
            <a:picLocks noChangeAspect="1" noChangeArrowheads="1"/>
          </p:cNvPicPr>
          <p:nvPr/>
        </p:nvPicPr>
        <p:blipFill rotWithShape="1">
          <a:blip r:embed="rId3">
            <a:extLst>
              <a:ext uri="{28A0092B-C50C-407E-A947-70E740481C1C}">
                <a14:useLocalDpi xmlns:a14="http://schemas.microsoft.com/office/drawing/2010/main" val="0"/>
              </a:ext>
            </a:extLst>
          </a:blip>
          <a:srcRect t="51541" r="67535" b="6252"/>
          <a:stretch/>
        </p:blipFill>
        <p:spPr bwMode="auto">
          <a:xfrm>
            <a:off x="1334034" y="368301"/>
            <a:ext cx="5227800" cy="6258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ure_01_38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3236" y="313389"/>
            <a:ext cx="514350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737685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descr="figure_04_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994" y="370585"/>
            <a:ext cx="9837192" cy="652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37</a:t>
            </a:fld>
            <a:endParaRPr lang="uk-UA"/>
          </a:p>
        </p:txBody>
      </p:sp>
    </p:spTree>
    <p:extLst>
      <p:ext uri="{BB962C8B-B14F-4D97-AF65-F5344CB8AC3E}">
        <p14:creationId xmlns:p14="http://schemas.microsoft.com/office/powerpoint/2010/main" val="4849205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2" descr="figure_04_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490" y="219497"/>
            <a:ext cx="3466602" cy="695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p:cNvSpPr txBox="1"/>
          <p:nvPr/>
        </p:nvSpPr>
        <p:spPr>
          <a:xfrm>
            <a:off x="665962" y="328717"/>
            <a:ext cx="6271845" cy="584775"/>
          </a:xfrm>
          <a:prstGeom prst="rect">
            <a:avLst/>
          </a:prstGeom>
          <a:noFill/>
        </p:spPr>
        <p:txBody>
          <a:bodyPr wrap="none" rtlCol="0">
            <a:spAutoFit/>
          </a:bodyPr>
          <a:lstStyle/>
          <a:p>
            <a:r>
              <a:rPr lang="en-US" sz="3200" dirty="0"/>
              <a:t>Other Secondary Structure Elements</a:t>
            </a:r>
          </a:p>
        </p:txBody>
      </p:sp>
      <p:sp>
        <p:nvSpPr>
          <p:cNvPr id="4" name="TextBox 3"/>
          <p:cNvSpPr txBox="1"/>
          <p:nvPr/>
        </p:nvSpPr>
        <p:spPr>
          <a:xfrm>
            <a:off x="581730" y="1337214"/>
            <a:ext cx="8493697" cy="954107"/>
          </a:xfrm>
          <a:prstGeom prst="rect">
            <a:avLst/>
          </a:prstGeom>
          <a:noFill/>
        </p:spPr>
        <p:txBody>
          <a:bodyPr wrap="square" rtlCol="0">
            <a:spAutoFit/>
          </a:bodyPr>
          <a:lstStyle/>
          <a:p>
            <a:pPr marL="285760" indent="-285760">
              <a:buFont typeface="Arial" charset="0"/>
              <a:buChar char="•"/>
            </a:pPr>
            <a:r>
              <a:rPr lang="en-US" sz="2800" dirty="0"/>
              <a:t>3</a:t>
            </a:r>
            <a:r>
              <a:rPr lang="en-US" sz="2800" baseline="-25000" dirty="0"/>
              <a:t>10</a:t>
            </a:r>
            <a:r>
              <a:rPr lang="en-US" sz="2800" dirty="0"/>
              <a:t>-Helix: Hydrogen bond between residue </a:t>
            </a:r>
            <a:r>
              <a:rPr lang="en-US" sz="2800" dirty="0" err="1"/>
              <a:t>i</a:t>
            </a:r>
            <a:r>
              <a:rPr lang="en-US" sz="2800" dirty="0"/>
              <a:t> and i+3 (3.0 residues per turn</a:t>
            </a:r>
            <a:r>
              <a:rPr lang="en-US" sz="2800" dirty="0" smtClean="0"/>
              <a:t>)</a:t>
            </a:r>
            <a:endParaRPr lang="en-US" sz="2800"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5876" y="4341309"/>
            <a:ext cx="2720749" cy="2720749"/>
          </a:xfrm>
          <a:prstGeom prst="rect">
            <a:avLst/>
          </a:prstGeom>
        </p:spPr>
      </p:pic>
      <p:sp>
        <p:nvSpPr>
          <p:cNvPr id="2" name="Date Placeholder 1"/>
          <p:cNvSpPr>
            <a:spLocks noGrp="1"/>
          </p:cNvSpPr>
          <p:nvPr>
            <p:ph type="dt" sz="half" idx="10"/>
          </p:nvPr>
        </p:nvSpPr>
        <p:spPr/>
        <p:txBody>
          <a:bodyPr/>
          <a:lstStyle/>
          <a:p>
            <a:pPr lvl="0"/>
            <a:r>
              <a:rPr lang="de-DE" smtClean="0"/>
              <a:t>Daniel  Seeliger</a:t>
            </a:r>
            <a:endParaRPr lang="en-US"/>
          </a:p>
        </p:txBody>
      </p:sp>
      <p:sp>
        <p:nvSpPr>
          <p:cNvPr id="6" name="Footer Placeholder 5"/>
          <p:cNvSpPr>
            <a:spLocks noGrp="1"/>
          </p:cNvSpPr>
          <p:nvPr>
            <p:ph type="ftr" sz="quarter" idx="11"/>
          </p:nvPr>
        </p:nvSpPr>
        <p:spPr/>
        <p:txBody>
          <a:bodyPr/>
          <a:lstStyle/>
          <a:p>
            <a:pPr lvl="0"/>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pPr lvl="0"/>
            <a:fld id="{8A2D7EB2-A633-45D7-9C9C-702CFB0FE954}" type="slidenum">
              <a:rPr lang="uk-UA" smtClean="0"/>
              <a:t>38</a:t>
            </a:fld>
            <a:endParaRPr lang="uk-UA"/>
          </a:p>
        </p:txBody>
      </p:sp>
      <p:sp>
        <p:nvSpPr>
          <p:cNvPr id="8" name="Rectangle 7"/>
          <p:cNvSpPr/>
          <p:nvPr/>
        </p:nvSpPr>
        <p:spPr>
          <a:xfrm>
            <a:off x="581730" y="3215860"/>
            <a:ext cx="6718300" cy="954107"/>
          </a:xfrm>
          <a:prstGeom prst="rect">
            <a:avLst/>
          </a:prstGeom>
        </p:spPr>
        <p:txBody>
          <a:bodyPr>
            <a:spAutoFit/>
          </a:bodyPr>
          <a:lstStyle/>
          <a:p>
            <a:pPr marL="285760" indent="-285760">
              <a:buFont typeface="Arial" charset="0"/>
              <a:buChar char="•"/>
            </a:pPr>
            <a:r>
              <a:rPr lang="en-US" sz="2800" dirty="0"/>
              <a:t>π-Helix: Hydrogen bond between residue </a:t>
            </a:r>
            <a:r>
              <a:rPr lang="en-US" sz="2800" dirty="0" err="1"/>
              <a:t>i</a:t>
            </a:r>
            <a:r>
              <a:rPr lang="en-US" sz="2800" dirty="0"/>
              <a:t> and i+5 (4.4 residues per turn)</a:t>
            </a:r>
          </a:p>
        </p:txBody>
      </p:sp>
      <p:sp>
        <p:nvSpPr>
          <p:cNvPr id="9" name="Rectangle 8"/>
          <p:cNvSpPr/>
          <p:nvPr/>
        </p:nvSpPr>
        <p:spPr>
          <a:xfrm>
            <a:off x="420638" y="5178464"/>
            <a:ext cx="3381247" cy="523220"/>
          </a:xfrm>
          <a:prstGeom prst="rect">
            <a:avLst/>
          </a:prstGeom>
        </p:spPr>
        <p:txBody>
          <a:bodyPr wrap="none">
            <a:spAutoFit/>
          </a:bodyPr>
          <a:lstStyle/>
          <a:p>
            <a:pPr marL="285760" indent="-285760">
              <a:buFont typeface="Arial" charset="0"/>
              <a:buChar char="•"/>
            </a:pPr>
            <a:r>
              <a:rPr lang="en-US" sz="2800" dirty="0"/>
              <a:t>Turn: 3, 4, or 5 turn </a:t>
            </a:r>
          </a:p>
        </p:txBody>
      </p:sp>
    </p:spTree>
    <p:extLst>
      <p:ext uri="{BB962C8B-B14F-4D97-AF65-F5344CB8AC3E}">
        <p14:creationId xmlns:p14="http://schemas.microsoft.com/office/powerpoint/2010/main" val="15413151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39</a:t>
            </a:fld>
            <a:endParaRPr lang="uk-UA"/>
          </a:p>
        </p:txBody>
      </p:sp>
      <p:sp>
        <p:nvSpPr>
          <p:cNvPr id="7" name="TextBox 6"/>
          <p:cNvSpPr txBox="1"/>
          <p:nvPr/>
        </p:nvSpPr>
        <p:spPr>
          <a:xfrm>
            <a:off x="7075917" y="297888"/>
            <a:ext cx="3670492" cy="461665"/>
          </a:xfrm>
          <a:prstGeom prst="rect">
            <a:avLst/>
          </a:prstGeom>
          <a:noFill/>
        </p:spPr>
        <p:txBody>
          <a:bodyPr wrap="none" rtlCol="0">
            <a:spAutoFit/>
          </a:bodyPr>
          <a:lstStyle/>
          <a:p>
            <a:r>
              <a:rPr lang="en-US" sz="2400" dirty="0"/>
              <a:t>Loop / Disordered Structure</a:t>
            </a:r>
          </a:p>
        </p:txBody>
      </p:sp>
      <p:sp>
        <p:nvSpPr>
          <p:cNvPr id="8" name="TextBox 7"/>
          <p:cNvSpPr txBox="1"/>
          <p:nvPr/>
        </p:nvSpPr>
        <p:spPr>
          <a:xfrm>
            <a:off x="4679376" y="2841865"/>
            <a:ext cx="634213" cy="461665"/>
          </a:xfrm>
          <a:prstGeom prst="rect">
            <a:avLst/>
          </a:prstGeom>
          <a:noFill/>
        </p:spPr>
        <p:txBody>
          <a:bodyPr wrap="none" rtlCol="0">
            <a:spAutoFit/>
          </a:bodyPr>
          <a:lstStyle/>
          <a:p>
            <a:r>
              <a:rPr lang="en-US" sz="2400" dirty="0"/>
              <a:t>GLY</a:t>
            </a:r>
          </a:p>
        </p:txBody>
      </p:sp>
      <p:cxnSp>
        <p:nvCxnSpPr>
          <p:cNvPr id="10" name="Straight Arrow Connector 9"/>
          <p:cNvCxnSpPr/>
          <p:nvPr/>
        </p:nvCxnSpPr>
        <p:spPr>
          <a:xfrm flipH="1" flipV="1">
            <a:off x="4735579" y="1678488"/>
            <a:ext cx="260904" cy="98955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126935" y="1891430"/>
            <a:ext cx="410656" cy="77661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566089" y="4576577"/>
            <a:ext cx="710900" cy="461665"/>
          </a:xfrm>
          <a:prstGeom prst="rect">
            <a:avLst/>
          </a:prstGeom>
          <a:noFill/>
        </p:spPr>
        <p:txBody>
          <a:bodyPr wrap="none" rtlCol="0">
            <a:spAutoFit/>
          </a:bodyPr>
          <a:lstStyle/>
          <a:p>
            <a:r>
              <a:rPr lang="en-US" sz="2400" dirty="0"/>
              <a:t>PRO</a:t>
            </a:r>
          </a:p>
        </p:txBody>
      </p:sp>
      <p:cxnSp>
        <p:nvCxnSpPr>
          <p:cNvPr id="17" name="Straight Arrow Connector 16"/>
          <p:cNvCxnSpPr/>
          <p:nvPr/>
        </p:nvCxnSpPr>
        <p:spPr>
          <a:xfrm flipV="1">
            <a:off x="5866333" y="3770155"/>
            <a:ext cx="410656" cy="77661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276991" y="2552815"/>
            <a:ext cx="1386009" cy="202376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312609" y="3194837"/>
            <a:ext cx="1367747" cy="369332"/>
          </a:xfrm>
          <a:prstGeom prst="rect">
            <a:avLst/>
          </a:prstGeom>
          <a:noFill/>
        </p:spPr>
        <p:txBody>
          <a:bodyPr wrap="none" rtlCol="0">
            <a:spAutoFit/>
          </a:bodyPr>
          <a:lstStyle/>
          <a:p>
            <a:r>
              <a:rPr lang="en-US" b="1" dirty="0">
                <a:solidFill>
                  <a:srgbClr val="FF0000"/>
                </a:solidFill>
              </a:rPr>
              <a:t>Very flexible</a:t>
            </a:r>
          </a:p>
        </p:txBody>
      </p:sp>
      <p:sp>
        <p:nvSpPr>
          <p:cNvPr id="21" name="TextBox 20"/>
          <p:cNvSpPr txBox="1"/>
          <p:nvPr/>
        </p:nvSpPr>
        <p:spPr>
          <a:xfrm>
            <a:off x="4960576" y="4967783"/>
            <a:ext cx="2083455" cy="646331"/>
          </a:xfrm>
          <a:prstGeom prst="rect">
            <a:avLst/>
          </a:prstGeom>
          <a:noFill/>
        </p:spPr>
        <p:txBody>
          <a:bodyPr wrap="none" rtlCol="0">
            <a:spAutoFit/>
          </a:bodyPr>
          <a:lstStyle/>
          <a:p>
            <a:r>
              <a:rPr lang="en-US" b="1" dirty="0">
                <a:solidFill>
                  <a:srgbClr val="FF0000"/>
                </a:solidFill>
              </a:rPr>
              <a:t>Restricted flexibility</a:t>
            </a:r>
          </a:p>
          <a:p>
            <a:r>
              <a:rPr lang="en-US" b="1" dirty="0">
                <a:solidFill>
                  <a:srgbClr val="FF0000"/>
                </a:solidFill>
              </a:rPr>
              <a:t>No H-Bond donor</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4935" y="46761"/>
            <a:ext cx="9051046" cy="6034030"/>
          </a:xfrm>
          <a:prstGeom prst="rect">
            <a:avLst/>
          </a:prstGeom>
        </p:spPr>
      </p:pic>
    </p:spTree>
    <p:extLst>
      <p:ext uri="{BB962C8B-B14F-4D97-AF65-F5344CB8AC3E}">
        <p14:creationId xmlns:p14="http://schemas.microsoft.com/office/powerpoint/2010/main" val="13040527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a:t>
            </a:fld>
            <a:endParaRPr lang="uk-UA"/>
          </a:p>
        </p:txBody>
      </p:sp>
      <p:sp>
        <p:nvSpPr>
          <p:cNvPr id="6" name="TextBox 5"/>
          <p:cNvSpPr txBox="1"/>
          <p:nvPr/>
        </p:nvSpPr>
        <p:spPr>
          <a:xfrm>
            <a:off x="3947934" y="6215864"/>
            <a:ext cx="5929059" cy="461665"/>
          </a:xfrm>
          <a:prstGeom prst="rect">
            <a:avLst/>
          </a:prstGeom>
          <a:noFill/>
        </p:spPr>
        <p:txBody>
          <a:bodyPr wrap="none" rtlCol="0">
            <a:spAutoFit/>
          </a:bodyPr>
          <a:lstStyle/>
          <a:p>
            <a:r>
              <a:rPr lang="en-US" sz="2400" dirty="0" smtClean="0">
                <a:solidFill>
                  <a:srgbClr val="FF0000"/>
                </a:solidFill>
              </a:rPr>
              <a:t>Consequently, almost all drugs act on proteins</a:t>
            </a:r>
            <a:endParaRPr lang="en-US" sz="2400" dirty="0">
              <a:solidFill>
                <a:srgbClr val="FF0000"/>
              </a:solidFill>
            </a:endParaRPr>
          </a:p>
        </p:txBody>
      </p:sp>
      <p:sp>
        <p:nvSpPr>
          <p:cNvPr id="7" name="TextBox 6"/>
          <p:cNvSpPr txBox="1"/>
          <p:nvPr/>
        </p:nvSpPr>
        <p:spPr>
          <a:xfrm>
            <a:off x="1650181" y="248623"/>
            <a:ext cx="9455345" cy="584775"/>
          </a:xfrm>
          <a:prstGeom prst="rect">
            <a:avLst/>
          </a:prstGeom>
          <a:noFill/>
        </p:spPr>
        <p:txBody>
          <a:bodyPr wrap="none" rtlCol="0">
            <a:spAutoFit/>
          </a:bodyPr>
          <a:lstStyle/>
          <a:p>
            <a:r>
              <a:rPr lang="en-US" sz="3200" dirty="0" smtClean="0"/>
              <a:t>Proteins are involved in all processes in living organisms</a:t>
            </a:r>
            <a:endParaRPr lang="en-US" sz="3200" dirty="0"/>
          </a:p>
        </p:txBody>
      </p:sp>
      <p:sp>
        <p:nvSpPr>
          <p:cNvPr id="8" name="TextBox 7"/>
          <p:cNvSpPr txBox="1"/>
          <p:nvPr/>
        </p:nvSpPr>
        <p:spPr>
          <a:xfrm>
            <a:off x="1278193" y="924825"/>
            <a:ext cx="6670480" cy="4524315"/>
          </a:xfrm>
          <a:prstGeom prst="rect">
            <a:avLst/>
          </a:prstGeom>
          <a:noFill/>
        </p:spPr>
        <p:txBody>
          <a:bodyPr wrap="none" rtlCol="0">
            <a:spAutoFit/>
          </a:bodyPr>
          <a:lstStyle/>
          <a:p>
            <a:pPr>
              <a:lnSpc>
                <a:spcPct val="150000"/>
              </a:lnSpc>
            </a:pPr>
            <a:r>
              <a:rPr lang="en-US" sz="2400" dirty="0" smtClean="0"/>
              <a:t>Proteins are responsible for:</a:t>
            </a:r>
          </a:p>
          <a:p>
            <a:pPr marL="342900" indent="-342900">
              <a:lnSpc>
                <a:spcPct val="150000"/>
              </a:lnSpc>
              <a:buFont typeface="Wingdings" charset="2"/>
              <a:buChar char="Ø"/>
            </a:pPr>
            <a:r>
              <a:rPr lang="en-US" sz="2400" dirty="0" smtClean="0"/>
              <a:t>Catalyzing chemical reactions (enzymes)</a:t>
            </a:r>
          </a:p>
          <a:p>
            <a:pPr marL="342900" indent="-342900">
              <a:lnSpc>
                <a:spcPct val="150000"/>
              </a:lnSpc>
              <a:buFont typeface="Wingdings" charset="2"/>
              <a:buChar char="Ø"/>
            </a:pPr>
            <a:r>
              <a:rPr lang="en-US" sz="2400" dirty="0" smtClean="0"/>
              <a:t>Regulation of cells</a:t>
            </a:r>
          </a:p>
          <a:p>
            <a:pPr marL="342900" indent="-342900">
              <a:lnSpc>
                <a:spcPct val="150000"/>
              </a:lnSpc>
              <a:buFont typeface="Wingdings" charset="2"/>
              <a:buChar char="Ø"/>
            </a:pPr>
            <a:r>
              <a:rPr lang="en-US" sz="2400" dirty="0" smtClean="0"/>
              <a:t>Communication between cells</a:t>
            </a:r>
          </a:p>
          <a:p>
            <a:pPr marL="342900" indent="-342900">
              <a:lnSpc>
                <a:spcPct val="150000"/>
              </a:lnSpc>
              <a:buFont typeface="Wingdings" charset="2"/>
              <a:buChar char="Ø"/>
            </a:pPr>
            <a:r>
              <a:rPr lang="en-US" sz="2400" dirty="0" smtClean="0"/>
              <a:t>Structural integrity</a:t>
            </a:r>
          </a:p>
          <a:p>
            <a:pPr marL="342900" indent="-342900">
              <a:lnSpc>
                <a:spcPct val="150000"/>
              </a:lnSpc>
              <a:buFont typeface="Wingdings" charset="2"/>
              <a:buChar char="Ø"/>
            </a:pPr>
            <a:r>
              <a:rPr lang="en-US" sz="2400" dirty="0" smtClean="0"/>
              <a:t>Transport of gases, ions, nutrients, fatty acids,</a:t>
            </a:r>
            <a:r>
              <a:rPr lang="mr-IN" sz="2400" dirty="0" smtClean="0"/>
              <a:t>……</a:t>
            </a:r>
            <a:endParaRPr lang="en-US" sz="2400" dirty="0" smtClean="0"/>
          </a:p>
          <a:p>
            <a:pPr marL="342900" indent="-342900">
              <a:lnSpc>
                <a:spcPct val="150000"/>
              </a:lnSpc>
              <a:buFont typeface="Wingdings" charset="2"/>
              <a:buChar char="Ø"/>
            </a:pPr>
            <a:r>
              <a:rPr lang="en-US" sz="2400" dirty="0" smtClean="0"/>
              <a:t>Storage</a:t>
            </a:r>
          </a:p>
          <a:p>
            <a:pPr marL="342900" indent="-342900">
              <a:lnSpc>
                <a:spcPct val="150000"/>
              </a:lnSpc>
              <a:buFont typeface="Wingdings" charset="2"/>
              <a:buChar char="Ø"/>
            </a:pPr>
            <a:r>
              <a:rPr lang="en-US" sz="2400" dirty="0" smtClean="0"/>
              <a:t>Motion</a:t>
            </a:r>
            <a:endParaRPr lang="en-US" sz="2400" dirty="0"/>
          </a:p>
        </p:txBody>
      </p:sp>
      <p:sp>
        <p:nvSpPr>
          <p:cNvPr id="9" name="TextBox 8"/>
          <p:cNvSpPr txBox="1"/>
          <p:nvPr/>
        </p:nvSpPr>
        <p:spPr>
          <a:xfrm>
            <a:off x="1278193" y="5571345"/>
            <a:ext cx="10485435" cy="461665"/>
          </a:xfrm>
          <a:prstGeom prst="rect">
            <a:avLst/>
          </a:prstGeom>
          <a:noFill/>
        </p:spPr>
        <p:txBody>
          <a:bodyPr wrap="none" rtlCol="0">
            <a:spAutoFit/>
          </a:bodyPr>
          <a:lstStyle/>
          <a:p>
            <a:r>
              <a:rPr lang="en-US" sz="2400" dirty="0" smtClean="0">
                <a:solidFill>
                  <a:srgbClr val="FF0000"/>
                </a:solidFill>
              </a:rPr>
              <a:t>Human diseases are often associated with dysregulated or malfunctioning proteins</a:t>
            </a:r>
            <a:endParaRPr lang="en-US" sz="2400" dirty="0">
              <a:solidFill>
                <a:srgbClr val="FF0000"/>
              </a:solidFill>
            </a:endParaRPr>
          </a:p>
        </p:txBody>
      </p:sp>
      <p:sp>
        <p:nvSpPr>
          <p:cNvPr id="10" name="Right Arrow 9"/>
          <p:cNvSpPr/>
          <p:nvPr/>
        </p:nvSpPr>
        <p:spPr>
          <a:xfrm>
            <a:off x="2005781" y="6292646"/>
            <a:ext cx="1602658" cy="2840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5961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40</a:t>
            </a:fld>
            <a:endParaRPr lang="uk-UA"/>
          </a:p>
        </p:txBody>
      </p:sp>
      <p:sp>
        <p:nvSpPr>
          <p:cNvPr id="5" name="TextBox 4"/>
          <p:cNvSpPr txBox="1"/>
          <p:nvPr/>
        </p:nvSpPr>
        <p:spPr>
          <a:xfrm>
            <a:off x="4258411" y="2715984"/>
            <a:ext cx="4198393" cy="769441"/>
          </a:xfrm>
          <a:prstGeom prst="rect">
            <a:avLst/>
          </a:prstGeom>
          <a:noFill/>
        </p:spPr>
        <p:txBody>
          <a:bodyPr wrap="none" rtlCol="0">
            <a:spAutoFit/>
          </a:bodyPr>
          <a:lstStyle/>
          <a:p>
            <a:r>
              <a:rPr lang="en-US" sz="4400" dirty="0" smtClean="0"/>
              <a:t>Tertiary Structure</a:t>
            </a:r>
            <a:endParaRPr lang="en-US" sz="4400" dirty="0"/>
          </a:p>
        </p:txBody>
      </p:sp>
    </p:spTree>
    <p:extLst>
      <p:ext uri="{BB962C8B-B14F-4D97-AF65-F5344CB8AC3E}">
        <p14:creationId xmlns:p14="http://schemas.microsoft.com/office/powerpoint/2010/main" val="176349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41</a:t>
            </a:fld>
            <a:endParaRPr lang="uk-UA"/>
          </a:p>
        </p:txBody>
      </p:sp>
      <p:sp>
        <p:nvSpPr>
          <p:cNvPr id="6" name="TextBox 5"/>
          <p:cNvSpPr txBox="1"/>
          <p:nvPr/>
        </p:nvSpPr>
        <p:spPr>
          <a:xfrm>
            <a:off x="666899" y="1046513"/>
            <a:ext cx="7570053" cy="1815882"/>
          </a:xfrm>
          <a:prstGeom prst="rect">
            <a:avLst/>
          </a:prstGeom>
          <a:noFill/>
        </p:spPr>
        <p:txBody>
          <a:bodyPr wrap="square" rtlCol="0">
            <a:spAutoFit/>
          </a:bodyPr>
          <a:lstStyle/>
          <a:p>
            <a:pPr marL="342900" indent="-342900">
              <a:buFont typeface="Arial" charset="0"/>
              <a:buChar char="•"/>
            </a:pPr>
            <a:r>
              <a:rPr lang="en-US" sz="2800" dirty="0" smtClean="0"/>
              <a:t>Most protein chains fold into well-defined 3-dimensional structures</a:t>
            </a:r>
          </a:p>
          <a:p>
            <a:pPr marL="342900" indent="-342900">
              <a:buFont typeface="Arial" charset="0"/>
              <a:buChar char="•"/>
            </a:pPr>
            <a:endParaRPr lang="en-US" sz="2800" dirty="0" smtClean="0"/>
          </a:p>
          <a:p>
            <a:pPr marL="342900" indent="-342900">
              <a:buFont typeface="Arial" charset="0"/>
              <a:buChar char="•"/>
            </a:pPr>
            <a:r>
              <a:rPr lang="en-US" sz="2800" dirty="0" smtClean="0"/>
              <a:t>Protein structure is essential for function</a:t>
            </a:r>
            <a:endParaRPr lang="en-US" sz="28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2938" y="374521"/>
            <a:ext cx="5840361" cy="5840361"/>
          </a:xfrm>
          <a:prstGeom prst="rect">
            <a:avLst/>
          </a:prstGeom>
        </p:spPr>
      </p:pic>
      <p:sp>
        <p:nvSpPr>
          <p:cNvPr id="8" name="TextBox 7"/>
          <p:cNvSpPr txBox="1"/>
          <p:nvPr/>
        </p:nvSpPr>
        <p:spPr>
          <a:xfrm>
            <a:off x="8869168" y="5845550"/>
            <a:ext cx="2535246" cy="369332"/>
          </a:xfrm>
          <a:prstGeom prst="rect">
            <a:avLst/>
          </a:prstGeom>
          <a:noFill/>
        </p:spPr>
        <p:txBody>
          <a:bodyPr wrap="none" rtlCol="0">
            <a:spAutoFit/>
          </a:bodyPr>
          <a:lstStyle/>
          <a:p>
            <a:r>
              <a:rPr lang="en-US" smtClean="0"/>
              <a:t>3D-Structure of a protein</a:t>
            </a:r>
            <a:endParaRPr lang="en-US"/>
          </a:p>
        </p:txBody>
      </p:sp>
      <p:sp>
        <p:nvSpPr>
          <p:cNvPr id="9" name="TextBox 8"/>
          <p:cNvSpPr txBox="1"/>
          <p:nvPr/>
        </p:nvSpPr>
        <p:spPr>
          <a:xfrm>
            <a:off x="666899" y="3167894"/>
            <a:ext cx="6792269" cy="2677656"/>
          </a:xfrm>
          <a:prstGeom prst="rect">
            <a:avLst/>
          </a:prstGeom>
          <a:noFill/>
        </p:spPr>
        <p:txBody>
          <a:bodyPr wrap="square" rtlCol="0">
            <a:spAutoFit/>
          </a:bodyPr>
          <a:lstStyle/>
          <a:p>
            <a:pPr marL="285750" indent="-285750">
              <a:buFont typeface="Arial" charset="0"/>
              <a:buChar char="•"/>
            </a:pPr>
            <a:r>
              <a:rPr lang="en-US" sz="2800" dirty="0" smtClean="0"/>
              <a:t>The fold of a protein chain is determined by the free energy of folding</a:t>
            </a:r>
          </a:p>
          <a:p>
            <a:pPr marL="285750" indent="-285750">
              <a:buFont typeface="Arial" charset="0"/>
              <a:buChar char="•"/>
            </a:pPr>
            <a:endParaRPr lang="en-US" sz="2800" dirty="0" smtClean="0"/>
          </a:p>
          <a:p>
            <a:pPr marL="285750" indent="-285750">
              <a:buFont typeface="Arial" charset="0"/>
              <a:buChar char="•"/>
            </a:pPr>
            <a:r>
              <a:rPr lang="en-US" sz="2800" dirty="0" smtClean="0"/>
              <a:t>The folded state of a protein represents the global minimum of the free energy landscape</a:t>
            </a:r>
            <a:endParaRPr lang="en-US" sz="2800" dirty="0"/>
          </a:p>
        </p:txBody>
      </p:sp>
    </p:spTree>
    <p:extLst>
      <p:ext uri="{BB962C8B-B14F-4D97-AF65-F5344CB8AC3E}">
        <p14:creationId xmlns:p14="http://schemas.microsoft.com/office/powerpoint/2010/main" val="313452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42</a:t>
            </a:fld>
            <a:endParaRPr lang="uk-UA"/>
          </a:p>
        </p:txBody>
      </p:sp>
      <p:sp>
        <p:nvSpPr>
          <p:cNvPr id="5" name="TextBox 4"/>
          <p:cNvSpPr txBox="1"/>
          <p:nvPr/>
        </p:nvSpPr>
        <p:spPr>
          <a:xfrm>
            <a:off x="1197726" y="549796"/>
            <a:ext cx="4315733" cy="584775"/>
          </a:xfrm>
          <a:prstGeom prst="rect">
            <a:avLst/>
          </a:prstGeom>
          <a:noFill/>
        </p:spPr>
        <p:txBody>
          <a:bodyPr wrap="none" rtlCol="0">
            <a:spAutoFit/>
          </a:bodyPr>
          <a:lstStyle/>
          <a:p>
            <a:r>
              <a:rPr lang="en-US" sz="3200" dirty="0" smtClean="0"/>
              <a:t>Molecular Driving Forces</a:t>
            </a:r>
            <a:endParaRPr lang="en-US" sz="3200" dirty="0"/>
          </a:p>
        </p:txBody>
      </p:sp>
      <p:sp>
        <p:nvSpPr>
          <p:cNvPr id="6" name="TextBox 5"/>
          <p:cNvSpPr txBox="1"/>
          <p:nvPr/>
        </p:nvSpPr>
        <p:spPr>
          <a:xfrm>
            <a:off x="923985" y="1892300"/>
            <a:ext cx="7086235" cy="2677656"/>
          </a:xfrm>
          <a:prstGeom prst="rect">
            <a:avLst/>
          </a:prstGeom>
          <a:noFill/>
        </p:spPr>
        <p:txBody>
          <a:bodyPr wrap="none" rtlCol="0">
            <a:spAutoFit/>
          </a:bodyPr>
          <a:lstStyle/>
          <a:p>
            <a:pPr marL="285750" indent="-285750">
              <a:lnSpc>
                <a:spcPct val="150000"/>
              </a:lnSpc>
              <a:buFont typeface="Arial" charset="0"/>
              <a:buChar char="•"/>
            </a:pPr>
            <a:r>
              <a:rPr lang="en-US" sz="2800" dirty="0" smtClean="0"/>
              <a:t>Van-der-Waals interactions (induced dipoles)</a:t>
            </a:r>
          </a:p>
          <a:p>
            <a:pPr marL="285750" indent="-285750">
              <a:lnSpc>
                <a:spcPct val="150000"/>
              </a:lnSpc>
              <a:buFont typeface="Arial" charset="0"/>
              <a:buChar char="•"/>
            </a:pPr>
            <a:r>
              <a:rPr lang="en-US" sz="2800" dirty="0"/>
              <a:t>Ionic </a:t>
            </a:r>
            <a:r>
              <a:rPr lang="en-US" sz="2800" dirty="0" smtClean="0"/>
              <a:t>interactions</a:t>
            </a:r>
          </a:p>
          <a:p>
            <a:pPr marL="285750" indent="-285750">
              <a:lnSpc>
                <a:spcPct val="150000"/>
              </a:lnSpc>
              <a:buFont typeface="Arial" charset="0"/>
              <a:buChar char="•"/>
            </a:pPr>
            <a:r>
              <a:rPr lang="en-US" sz="2800" dirty="0" smtClean="0"/>
              <a:t>Dipole-dipole interactions -&gt; Hydrogen bonds</a:t>
            </a:r>
          </a:p>
          <a:p>
            <a:pPr marL="285750" indent="-285750">
              <a:lnSpc>
                <a:spcPct val="150000"/>
              </a:lnSpc>
              <a:buFont typeface="Arial" charset="0"/>
              <a:buChar char="•"/>
            </a:pPr>
            <a:r>
              <a:rPr lang="en-US" sz="2800" dirty="0" smtClean="0"/>
              <a:t>Hydrophobic effect</a:t>
            </a:r>
          </a:p>
        </p:txBody>
      </p:sp>
    </p:spTree>
    <p:extLst>
      <p:ext uri="{BB962C8B-B14F-4D97-AF65-F5344CB8AC3E}">
        <p14:creationId xmlns:p14="http://schemas.microsoft.com/office/powerpoint/2010/main" val="17105014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43</a:t>
            </a:fld>
            <a:endParaRPr lang="uk-UA"/>
          </a:p>
        </p:txBody>
      </p:sp>
      <p:pic>
        <p:nvPicPr>
          <p:cNvPr id="5" name="Picture 2" descr="figure_01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753" y="693211"/>
            <a:ext cx="5210175"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2" descr="figure_01_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771" y="2019300"/>
            <a:ext cx="5329146"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Box 6"/>
          <p:cNvSpPr txBox="1"/>
          <p:nvPr/>
        </p:nvSpPr>
        <p:spPr>
          <a:xfrm>
            <a:off x="1197726" y="549796"/>
            <a:ext cx="4687117" cy="584775"/>
          </a:xfrm>
          <a:prstGeom prst="rect">
            <a:avLst/>
          </a:prstGeom>
          <a:noFill/>
        </p:spPr>
        <p:txBody>
          <a:bodyPr wrap="none" rtlCol="0">
            <a:spAutoFit/>
          </a:bodyPr>
          <a:lstStyle/>
          <a:p>
            <a:r>
              <a:rPr lang="en-US" sz="3200" dirty="0" smtClean="0"/>
              <a:t>Van-der-Waals Interactions</a:t>
            </a:r>
            <a:endParaRPr lang="en-US" sz="3200" dirty="0"/>
          </a:p>
        </p:txBody>
      </p:sp>
    </p:spTree>
    <p:extLst>
      <p:ext uri="{BB962C8B-B14F-4D97-AF65-F5344CB8AC3E}">
        <p14:creationId xmlns:p14="http://schemas.microsoft.com/office/powerpoint/2010/main" val="1801948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44</a:t>
            </a:fld>
            <a:endParaRPr lang="uk-UA"/>
          </a:p>
        </p:txBody>
      </p:sp>
      <p:pic>
        <p:nvPicPr>
          <p:cNvPr id="5" name="Picture 2" descr="figure_01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42900"/>
            <a:ext cx="499110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2" descr="figure_01_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00" y="342900"/>
            <a:ext cx="5124450"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232343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45</a:t>
            </a:fld>
            <a:endParaRPr lang="uk-UA"/>
          </a:p>
        </p:txBody>
      </p:sp>
      <p:pic>
        <p:nvPicPr>
          <p:cNvPr id="5" name="Picture 2" descr="figure_01_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521492"/>
            <a:ext cx="7673971" cy="6485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138721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46</a:t>
            </a:fld>
            <a:endParaRPr lang="uk-UA"/>
          </a:p>
        </p:txBody>
      </p:sp>
      <p:pic>
        <p:nvPicPr>
          <p:cNvPr id="5" name="Picture 2" descr="figure_01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85" y="1930400"/>
            <a:ext cx="1115025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6"/>
          <p:cNvSpPr txBox="1"/>
          <p:nvPr/>
        </p:nvSpPr>
        <p:spPr>
          <a:xfrm>
            <a:off x="1609206" y="474752"/>
            <a:ext cx="6313588" cy="584775"/>
          </a:xfrm>
          <a:prstGeom prst="rect">
            <a:avLst/>
          </a:prstGeom>
          <a:noFill/>
        </p:spPr>
        <p:txBody>
          <a:bodyPr wrap="none" rtlCol="0">
            <a:spAutoFit/>
          </a:bodyPr>
          <a:lstStyle/>
          <a:p>
            <a:r>
              <a:rPr lang="en-US" sz="3200" dirty="0" smtClean="0"/>
              <a:t>Dipole Interaction – Hydrogen Bonds</a:t>
            </a:r>
            <a:endParaRPr lang="en-US" sz="3200" dirty="0"/>
          </a:p>
        </p:txBody>
      </p:sp>
    </p:spTree>
    <p:extLst>
      <p:ext uri="{BB962C8B-B14F-4D97-AF65-F5344CB8AC3E}">
        <p14:creationId xmlns:p14="http://schemas.microsoft.com/office/powerpoint/2010/main" val="2877017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47</a:t>
            </a:fld>
            <a:endParaRPr lang="uk-UA"/>
          </a:p>
        </p:txBody>
      </p:sp>
      <p:pic>
        <p:nvPicPr>
          <p:cNvPr id="5" name="Picture 2" descr="figure_01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900" y="364934"/>
            <a:ext cx="5600700" cy="684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580550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48</a:t>
            </a:fld>
            <a:endParaRPr lang="uk-UA"/>
          </a:p>
        </p:txBody>
      </p:sp>
      <p:sp>
        <p:nvSpPr>
          <p:cNvPr id="5" name="TextBox 4"/>
          <p:cNvSpPr txBox="1"/>
          <p:nvPr/>
        </p:nvSpPr>
        <p:spPr>
          <a:xfrm>
            <a:off x="1896226" y="295796"/>
            <a:ext cx="5111399" cy="523220"/>
          </a:xfrm>
          <a:prstGeom prst="rect">
            <a:avLst/>
          </a:prstGeom>
          <a:noFill/>
        </p:spPr>
        <p:txBody>
          <a:bodyPr wrap="none" rtlCol="0">
            <a:spAutoFit/>
          </a:bodyPr>
          <a:lstStyle/>
          <a:p>
            <a:r>
              <a:rPr lang="en-US" sz="2800" dirty="0" smtClean="0"/>
              <a:t>Molecular Interactions in Proteins</a:t>
            </a:r>
            <a:endParaRPr lang="en-US" sz="2800" dirty="0"/>
          </a:p>
        </p:txBody>
      </p:sp>
      <p:pic>
        <p:nvPicPr>
          <p:cNvPr id="6" name="Picture 5"/>
          <p:cNvPicPr>
            <a:picLocks noChangeAspect="1"/>
          </p:cNvPicPr>
          <p:nvPr/>
        </p:nvPicPr>
        <p:blipFill>
          <a:blip r:embed="rId3"/>
          <a:stretch>
            <a:fillRect/>
          </a:stretch>
        </p:blipFill>
        <p:spPr>
          <a:xfrm>
            <a:off x="746858" y="1361100"/>
            <a:ext cx="2232315" cy="2416943"/>
          </a:xfrm>
          <a:prstGeom prst="rect">
            <a:avLst/>
          </a:prstGeom>
        </p:spPr>
      </p:pic>
      <p:cxnSp>
        <p:nvCxnSpPr>
          <p:cNvPr id="8" name="Straight Connector 7"/>
          <p:cNvCxnSpPr/>
          <p:nvPr/>
        </p:nvCxnSpPr>
        <p:spPr>
          <a:xfrm flipV="1">
            <a:off x="1533832" y="2202426"/>
            <a:ext cx="363794" cy="16714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814050" y="2728234"/>
            <a:ext cx="363794" cy="16714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8761" y="3972232"/>
            <a:ext cx="2089033" cy="646331"/>
          </a:xfrm>
          <a:prstGeom prst="rect">
            <a:avLst/>
          </a:prstGeom>
          <a:noFill/>
        </p:spPr>
        <p:txBody>
          <a:bodyPr wrap="none" rtlCol="0">
            <a:spAutoFit/>
          </a:bodyPr>
          <a:lstStyle/>
          <a:p>
            <a:r>
              <a:rPr lang="en-US" dirty="0" smtClean="0"/>
              <a:t>Backbone-backbone</a:t>
            </a:r>
          </a:p>
          <a:p>
            <a:r>
              <a:rPr lang="en-US" dirty="0"/>
              <a:t>h</a:t>
            </a:r>
            <a:r>
              <a:rPr lang="en-US" dirty="0" smtClean="0"/>
              <a:t>ydrogen bonds</a:t>
            </a:r>
            <a:endParaRPr lang="en-US" dirty="0"/>
          </a:p>
        </p:txBody>
      </p:sp>
      <p:pic>
        <p:nvPicPr>
          <p:cNvPr id="11" name="Picture 10"/>
          <p:cNvPicPr>
            <a:picLocks noChangeAspect="1"/>
          </p:cNvPicPr>
          <p:nvPr/>
        </p:nvPicPr>
        <p:blipFill>
          <a:blip r:embed="rId4"/>
          <a:stretch>
            <a:fillRect/>
          </a:stretch>
        </p:blipFill>
        <p:spPr>
          <a:xfrm>
            <a:off x="4588505" y="1461748"/>
            <a:ext cx="2770888" cy="1648503"/>
          </a:xfrm>
          <a:prstGeom prst="rect">
            <a:avLst/>
          </a:prstGeom>
        </p:spPr>
      </p:pic>
      <p:sp>
        <p:nvSpPr>
          <p:cNvPr id="12" name="TextBox 11"/>
          <p:cNvSpPr txBox="1"/>
          <p:nvPr/>
        </p:nvSpPr>
        <p:spPr>
          <a:xfrm>
            <a:off x="5332170" y="3328047"/>
            <a:ext cx="1283557" cy="369332"/>
          </a:xfrm>
          <a:prstGeom prst="rect">
            <a:avLst/>
          </a:prstGeom>
          <a:noFill/>
        </p:spPr>
        <p:txBody>
          <a:bodyPr wrap="none" rtlCol="0">
            <a:spAutoFit/>
          </a:bodyPr>
          <a:lstStyle/>
          <a:p>
            <a:r>
              <a:rPr lang="en-US" dirty="0" smtClean="0"/>
              <a:t>Salt-bridges</a:t>
            </a:r>
            <a:endParaRPr lang="en-US" dirty="0"/>
          </a:p>
        </p:txBody>
      </p:sp>
      <p:cxnSp>
        <p:nvCxnSpPr>
          <p:cNvPr id="13" name="Straight Connector 12"/>
          <p:cNvCxnSpPr/>
          <p:nvPr/>
        </p:nvCxnSpPr>
        <p:spPr>
          <a:xfrm flipV="1">
            <a:off x="5400996" y="2172704"/>
            <a:ext cx="262385" cy="16714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711563" y="2725708"/>
            <a:ext cx="262385" cy="16714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stretch>
            <a:fillRect/>
          </a:stretch>
        </p:blipFill>
        <p:spPr>
          <a:xfrm>
            <a:off x="8727046" y="363533"/>
            <a:ext cx="1729300" cy="2964514"/>
          </a:xfrm>
          <a:prstGeom prst="rect">
            <a:avLst/>
          </a:prstGeom>
        </p:spPr>
      </p:pic>
      <p:cxnSp>
        <p:nvCxnSpPr>
          <p:cNvPr id="19" name="Straight Connector 18"/>
          <p:cNvCxnSpPr/>
          <p:nvPr/>
        </p:nvCxnSpPr>
        <p:spPr>
          <a:xfrm flipH="1" flipV="1">
            <a:off x="9836914" y="1480161"/>
            <a:ext cx="3937" cy="27507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27046" y="3360578"/>
            <a:ext cx="2071401" cy="646331"/>
          </a:xfrm>
          <a:prstGeom prst="rect">
            <a:avLst/>
          </a:prstGeom>
          <a:noFill/>
        </p:spPr>
        <p:txBody>
          <a:bodyPr wrap="none" rtlCol="0">
            <a:spAutoFit/>
          </a:bodyPr>
          <a:lstStyle/>
          <a:p>
            <a:r>
              <a:rPr lang="en-US" dirty="0" smtClean="0"/>
              <a:t>Sidechain-backbone</a:t>
            </a:r>
          </a:p>
          <a:p>
            <a:r>
              <a:rPr lang="en-US" dirty="0" smtClean="0"/>
              <a:t>hydrogen bonds</a:t>
            </a:r>
            <a:endParaRPr lang="en-US" dirty="0"/>
          </a:p>
        </p:txBody>
      </p:sp>
      <p:pic>
        <p:nvPicPr>
          <p:cNvPr id="22" name="Picture 21"/>
          <p:cNvPicPr>
            <a:picLocks noChangeAspect="1"/>
          </p:cNvPicPr>
          <p:nvPr/>
        </p:nvPicPr>
        <p:blipFill>
          <a:blip r:embed="rId6"/>
          <a:stretch>
            <a:fillRect/>
          </a:stretch>
        </p:blipFill>
        <p:spPr>
          <a:xfrm>
            <a:off x="3280990" y="3544187"/>
            <a:ext cx="1325305" cy="3003085"/>
          </a:xfrm>
          <a:prstGeom prst="rect">
            <a:avLst/>
          </a:prstGeom>
        </p:spPr>
      </p:pic>
      <p:cxnSp>
        <p:nvCxnSpPr>
          <p:cNvPr id="23" name="Straight Connector 22"/>
          <p:cNvCxnSpPr/>
          <p:nvPr/>
        </p:nvCxnSpPr>
        <p:spPr>
          <a:xfrm flipH="1" flipV="1">
            <a:off x="4055807" y="4908190"/>
            <a:ext cx="3937" cy="275078"/>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907941" y="6468732"/>
            <a:ext cx="2040943" cy="646331"/>
          </a:xfrm>
          <a:prstGeom prst="rect">
            <a:avLst/>
          </a:prstGeom>
          <a:noFill/>
        </p:spPr>
        <p:txBody>
          <a:bodyPr wrap="none" rtlCol="0">
            <a:spAutoFit/>
          </a:bodyPr>
          <a:lstStyle/>
          <a:p>
            <a:r>
              <a:rPr lang="en-US" dirty="0" smtClean="0"/>
              <a:t>Sidechain-sidechain</a:t>
            </a:r>
          </a:p>
          <a:p>
            <a:r>
              <a:rPr lang="en-US" dirty="0" smtClean="0"/>
              <a:t>hydrogen bonds</a:t>
            </a:r>
            <a:endParaRPr lang="en-US" dirty="0"/>
          </a:p>
        </p:txBody>
      </p:sp>
      <p:pic>
        <p:nvPicPr>
          <p:cNvPr id="25" name="Picture 24"/>
          <p:cNvPicPr>
            <a:picLocks noChangeAspect="1"/>
          </p:cNvPicPr>
          <p:nvPr/>
        </p:nvPicPr>
        <p:blipFill>
          <a:blip r:embed="rId7"/>
          <a:stretch>
            <a:fillRect/>
          </a:stretch>
        </p:blipFill>
        <p:spPr>
          <a:xfrm>
            <a:off x="5973948" y="3905299"/>
            <a:ext cx="1584375" cy="2240963"/>
          </a:xfrm>
          <a:prstGeom prst="rect">
            <a:avLst/>
          </a:prstGeom>
        </p:spPr>
      </p:pic>
      <p:sp>
        <p:nvSpPr>
          <p:cNvPr id="26" name="TextBox 25"/>
          <p:cNvSpPr txBox="1"/>
          <p:nvPr/>
        </p:nvSpPr>
        <p:spPr>
          <a:xfrm>
            <a:off x="5798035" y="6186772"/>
            <a:ext cx="1635384" cy="369332"/>
          </a:xfrm>
          <a:prstGeom prst="rect">
            <a:avLst/>
          </a:prstGeom>
          <a:noFill/>
        </p:spPr>
        <p:txBody>
          <a:bodyPr wrap="none" rtlCol="0">
            <a:spAutoFit/>
          </a:bodyPr>
          <a:lstStyle/>
          <a:p>
            <a:r>
              <a:rPr lang="en-US" smtClean="0"/>
              <a:t>Disulfide bonds</a:t>
            </a:r>
            <a:endParaRPr lang="en-US" dirty="0"/>
          </a:p>
        </p:txBody>
      </p:sp>
      <p:pic>
        <p:nvPicPr>
          <p:cNvPr id="27" name="Picture 26"/>
          <p:cNvPicPr>
            <a:picLocks noChangeAspect="1"/>
          </p:cNvPicPr>
          <p:nvPr/>
        </p:nvPicPr>
        <p:blipFill>
          <a:blip r:embed="rId8"/>
          <a:stretch>
            <a:fillRect/>
          </a:stretch>
        </p:blipFill>
        <p:spPr>
          <a:xfrm>
            <a:off x="8925976" y="4451051"/>
            <a:ext cx="2730500" cy="1841500"/>
          </a:xfrm>
          <a:prstGeom prst="rect">
            <a:avLst/>
          </a:prstGeom>
        </p:spPr>
      </p:pic>
      <p:sp>
        <p:nvSpPr>
          <p:cNvPr id="28" name="TextBox 27"/>
          <p:cNvSpPr txBox="1"/>
          <p:nvPr/>
        </p:nvSpPr>
        <p:spPr>
          <a:xfrm>
            <a:off x="10074915" y="5167373"/>
            <a:ext cx="574196" cy="369332"/>
          </a:xfrm>
          <a:prstGeom prst="rect">
            <a:avLst/>
          </a:prstGeom>
          <a:noFill/>
        </p:spPr>
        <p:txBody>
          <a:bodyPr wrap="none" rtlCol="0">
            <a:spAutoFit/>
          </a:bodyPr>
          <a:lstStyle/>
          <a:p>
            <a:r>
              <a:rPr lang="en-US" dirty="0" smtClean="0"/>
              <a:t>Ca</a:t>
            </a:r>
            <a:r>
              <a:rPr lang="en-US" baseline="30000" dirty="0" smtClean="0"/>
              <a:t>2+</a:t>
            </a:r>
            <a:endParaRPr lang="en-US" baseline="30000" dirty="0"/>
          </a:p>
        </p:txBody>
      </p:sp>
      <p:sp>
        <p:nvSpPr>
          <p:cNvPr id="29" name="TextBox 28"/>
          <p:cNvSpPr txBox="1"/>
          <p:nvPr/>
        </p:nvSpPr>
        <p:spPr>
          <a:xfrm>
            <a:off x="9491841" y="6377133"/>
            <a:ext cx="1734257" cy="369332"/>
          </a:xfrm>
          <a:prstGeom prst="rect">
            <a:avLst/>
          </a:prstGeom>
          <a:noFill/>
        </p:spPr>
        <p:txBody>
          <a:bodyPr wrap="none" rtlCol="0">
            <a:spAutoFit/>
          </a:bodyPr>
          <a:lstStyle/>
          <a:p>
            <a:r>
              <a:rPr lang="en-US" dirty="0" smtClean="0"/>
              <a:t>Ion coordination</a:t>
            </a:r>
            <a:endParaRPr lang="en-US" dirty="0"/>
          </a:p>
        </p:txBody>
      </p:sp>
      <p:sp>
        <p:nvSpPr>
          <p:cNvPr id="40" name="TextBox 39"/>
          <p:cNvSpPr txBox="1"/>
          <p:nvPr/>
        </p:nvSpPr>
        <p:spPr>
          <a:xfrm>
            <a:off x="547095" y="5371801"/>
            <a:ext cx="2360846" cy="923330"/>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Enthalpy of a single hydrogen bond ~ 4-20 kJ/</a:t>
            </a:r>
            <a:r>
              <a:rPr lang="en-US" dirty="0" err="1" smtClean="0"/>
              <a:t>mol</a:t>
            </a:r>
            <a:endParaRPr lang="en-US" dirty="0"/>
          </a:p>
        </p:txBody>
      </p:sp>
    </p:spTree>
    <p:extLst>
      <p:ext uri="{BB962C8B-B14F-4D97-AF65-F5344CB8AC3E}">
        <p14:creationId xmlns:p14="http://schemas.microsoft.com/office/powerpoint/2010/main" val="1386376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49</a:t>
            </a:fld>
            <a:endParaRPr lang="uk-UA"/>
          </a:p>
        </p:txBody>
      </p:sp>
      <p:pic>
        <p:nvPicPr>
          <p:cNvPr id="5" name="Picture 2" descr="figure_01_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592" y="1168400"/>
            <a:ext cx="9621224"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3391385" y="346601"/>
            <a:ext cx="4069897" cy="584775"/>
          </a:xfrm>
          <a:prstGeom prst="rect">
            <a:avLst/>
          </a:prstGeom>
          <a:noFill/>
        </p:spPr>
        <p:txBody>
          <a:bodyPr wrap="none" rtlCol="0">
            <a:spAutoFit/>
          </a:bodyPr>
          <a:lstStyle/>
          <a:p>
            <a:r>
              <a:rPr lang="en-US" sz="3200" dirty="0" smtClean="0"/>
              <a:t>The Hydrophobic </a:t>
            </a:r>
            <a:r>
              <a:rPr lang="en-US" sz="3200" dirty="0"/>
              <a:t>E</a:t>
            </a:r>
            <a:r>
              <a:rPr lang="en-US" sz="3200" dirty="0" smtClean="0"/>
              <a:t>ffect</a:t>
            </a:r>
            <a:endParaRPr lang="en-US" sz="3200" dirty="0"/>
          </a:p>
        </p:txBody>
      </p:sp>
    </p:spTree>
    <p:extLst>
      <p:ext uri="{BB962C8B-B14F-4D97-AF65-F5344CB8AC3E}">
        <p14:creationId xmlns:p14="http://schemas.microsoft.com/office/powerpoint/2010/main" val="1635328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5</a:t>
            </a:fld>
            <a:endParaRPr lang="uk-U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2851" y="260906"/>
            <a:ext cx="2976915" cy="318008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5120" y="404157"/>
            <a:ext cx="3470670" cy="303683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1166" y="242920"/>
            <a:ext cx="1859961" cy="300734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208" y="4094441"/>
            <a:ext cx="2527162" cy="259207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74420" y="3982802"/>
            <a:ext cx="1672161" cy="2889352"/>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47600" y="4078536"/>
            <a:ext cx="2833791" cy="262388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33821" y="3745275"/>
            <a:ext cx="3104467" cy="3194152"/>
          </a:xfrm>
          <a:prstGeom prst="rect">
            <a:avLst/>
          </a:prstGeom>
        </p:spPr>
      </p:pic>
    </p:spTree>
    <p:extLst>
      <p:ext uri="{BB962C8B-B14F-4D97-AF65-F5344CB8AC3E}">
        <p14:creationId xmlns:p14="http://schemas.microsoft.com/office/powerpoint/2010/main" val="17111655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2" descr="figure_04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354" y="907737"/>
            <a:ext cx="10082999" cy="501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p:cNvSpPr txBox="1"/>
          <p:nvPr/>
        </p:nvSpPr>
        <p:spPr>
          <a:xfrm>
            <a:off x="2730203" y="261406"/>
            <a:ext cx="4546116" cy="646331"/>
          </a:xfrm>
          <a:prstGeom prst="rect">
            <a:avLst/>
          </a:prstGeom>
          <a:noFill/>
        </p:spPr>
        <p:txBody>
          <a:bodyPr wrap="none" rtlCol="0">
            <a:spAutoFit/>
          </a:bodyPr>
          <a:lstStyle/>
          <a:p>
            <a:r>
              <a:rPr lang="en-US" sz="3600" dirty="0" smtClean="0"/>
              <a:t>The Hydrophobic </a:t>
            </a:r>
            <a:r>
              <a:rPr lang="en-US" sz="3600" dirty="0"/>
              <a:t>E</a:t>
            </a:r>
            <a:r>
              <a:rPr lang="en-US" sz="3600" dirty="0" smtClean="0"/>
              <a:t>ffect</a:t>
            </a:r>
            <a:endParaRPr lang="en-US" sz="3600" dirty="0"/>
          </a:p>
        </p:txBody>
      </p:sp>
      <p:sp>
        <p:nvSpPr>
          <p:cNvPr id="2" name="TextBox 1"/>
          <p:cNvSpPr txBox="1"/>
          <p:nvPr/>
        </p:nvSpPr>
        <p:spPr>
          <a:xfrm>
            <a:off x="459560" y="5995654"/>
            <a:ext cx="4919167" cy="923330"/>
          </a:xfrm>
          <a:prstGeom prst="rect">
            <a:avLst/>
          </a:prstGeom>
          <a:noFill/>
        </p:spPr>
        <p:txBody>
          <a:bodyPr wrap="none" rtlCol="0">
            <a:spAutoFit/>
          </a:bodyPr>
          <a:lstStyle/>
          <a:p>
            <a:pPr marL="285750" indent="-285750">
              <a:buFont typeface="Arial" charset="0"/>
              <a:buChar char="•"/>
            </a:pPr>
            <a:r>
              <a:rPr lang="en-US" dirty="0" smtClean="0"/>
              <a:t>Many unfavorable hydrocarbon-water contacts</a:t>
            </a:r>
          </a:p>
          <a:p>
            <a:pPr marL="285750" indent="-285750">
              <a:buFont typeface="Arial" charset="0"/>
              <a:buChar char="•"/>
            </a:pPr>
            <a:r>
              <a:rPr lang="en-US" dirty="0" smtClean="0"/>
              <a:t>Unfavorable ordering of water molecules</a:t>
            </a:r>
          </a:p>
          <a:p>
            <a:pPr marL="285750" indent="-285750">
              <a:buFont typeface="Arial" charset="0"/>
              <a:buChar char="•"/>
            </a:pPr>
            <a:r>
              <a:rPr lang="en-US" dirty="0" smtClean="0"/>
              <a:t>Disordered protein chain is </a:t>
            </a:r>
            <a:r>
              <a:rPr lang="en-US" dirty="0" err="1" smtClean="0"/>
              <a:t>entropically</a:t>
            </a:r>
            <a:r>
              <a:rPr lang="en-US" dirty="0" smtClean="0"/>
              <a:t> favored</a:t>
            </a:r>
            <a:endParaRPr lang="en-US" dirty="0"/>
          </a:p>
        </p:txBody>
      </p:sp>
      <p:sp>
        <p:nvSpPr>
          <p:cNvPr id="5" name="TextBox 4"/>
          <p:cNvSpPr txBox="1"/>
          <p:nvPr/>
        </p:nvSpPr>
        <p:spPr>
          <a:xfrm>
            <a:off x="7169121" y="5921092"/>
            <a:ext cx="5742085" cy="923330"/>
          </a:xfrm>
          <a:prstGeom prst="rect">
            <a:avLst/>
          </a:prstGeom>
          <a:noFill/>
        </p:spPr>
        <p:txBody>
          <a:bodyPr wrap="none" rtlCol="0">
            <a:spAutoFit/>
          </a:bodyPr>
          <a:lstStyle/>
          <a:p>
            <a:pPr marL="285750" indent="-285750">
              <a:buFont typeface="Arial" charset="0"/>
              <a:buChar char="•"/>
            </a:pPr>
            <a:r>
              <a:rPr lang="en-US" dirty="0" smtClean="0"/>
              <a:t>Less unfavorable hydrocarbon-water contacts</a:t>
            </a:r>
          </a:p>
          <a:p>
            <a:pPr marL="285750" indent="-285750">
              <a:buFont typeface="Arial" charset="0"/>
              <a:buChar char="•"/>
            </a:pPr>
            <a:r>
              <a:rPr lang="en-US" dirty="0" smtClean="0"/>
              <a:t>Less water molecules ordered</a:t>
            </a:r>
          </a:p>
          <a:p>
            <a:pPr marL="285750" indent="-285750">
              <a:buFont typeface="Arial" charset="0"/>
              <a:buChar char="•"/>
            </a:pPr>
            <a:r>
              <a:rPr lang="en-US" dirty="0" smtClean="0"/>
              <a:t>Ordered protein chain is an entropic penalty (-TΔS &gt; 0 )</a:t>
            </a:r>
            <a:endParaRPr lang="en-US" dirty="0"/>
          </a:p>
        </p:txBody>
      </p:sp>
      <p:sp>
        <p:nvSpPr>
          <p:cNvPr id="4" name="Date Placeholder 3"/>
          <p:cNvSpPr>
            <a:spLocks noGrp="1"/>
          </p:cNvSpPr>
          <p:nvPr>
            <p:ph type="dt" sz="half" idx="10"/>
          </p:nvPr>
        </p:nvSpPr>
        <p:spPr/>
        <p:txBody>
          <a:bodyPr/>
          <a:lstStyle/>
          <a:p>
            <a:pPr lvl="0"/>
            <a:r>
              <a:rPr lang="de-DE" smtClean="0"/>
              <a:t>Daniel  Seeliger</a:t>
            </a:r>
            <a:endParaRPr lang="en-US"/>
          </a:p>
        </p:txBody>
      </p:sp>
      <p:sp>
        <p:nvSpPr>
          <p:cNvPr id="6" name="Footer Placeholder 5"/>
          <p:cNvSpPr>
            <a:spLocks noGrp="1"/>
          </p:cNvSpPr>
          <p:nvPr>
            <p:ph type="ftr" sz="quarter" idx="11"/>
          </p:nvPr>
        </p:nvSpPr>
        <p:spPr/>
        <p:txBody>
          <a:bodyPr/>
          <a:lstStyle/>
          <a:p>
            <a:pPr lvl="0"/>
            <a:r>
              <a:rPr lang="en-US" smtClean="0"/>
              <a:t>Principles of Drug Discovery - University of Ulm 2017</a:t>
            </a:r>
            <a:endParaRPr lang="en-US"/>
          </a:p>
        </p:txBody>
      </p:sp>
      <p:sp>
        <p:nvSpPr>
          <p:cNvPr id="7" name="Slide Number Placeholder 6"/>
          <p:cNvSpPr>
            <a:spLocks noGrp="1"/>
          </p:cNvSpPr>
          <p:nvPr>
            <p:ph type="sldNum" sz="quarter" idx="12"/>
          </p:nvPr>
        </p:nvSpPr>
        <p:spPr/>
        <p:txBody>
          <a:bodyPr/>
          <a:lstStyle/>
          <a:p>
            <a:pPr lvl="0"/>
            <a:fld id="{8A2D7EB2-A633-45D7-9C9C-702CFB0FE954}" type="slidenum">
              <a:rPr lang="uk-UA" smtClean="0"/>
              <a:t>50</a:t>
            </a:fld>
            <a:endParaRPr lang="uk-UA"/>
          </a:p>
        </p:txBody>
      </p:sp>
    </p:spTree>
    <p:extLst>
      <p:ext uri="{BB962C8B-B14F-4D97-AF65-F5344CB8AC3E}">
        <p14:creationId xmlns:p14="http://schemas.microsoft.com/office/powerpoint/2010/main" val="11558540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51</a:t>
            </a:fld>
            <a:endParaRPr lang="uk-UA"/>
          </a:p>
        </p:txBody>
      </p:sp>
      <p:pic>
        <p:nvPicPr>
          <p:cNvPr id="5" name="Picture 4"/>
          <p:cNvPicPr>
            <a:picLocks noChangeAspect="1"/>
          </p:cNvPicPr>
          <p:nvPr/>
        </p:nvPicPr>
        <p:blipFill>
          <a:blip r:embed="rId3"/>
          <a:stretch>
            <a:fillRect/>
          </a:stretch>
        </p:blipFill>
        <p:spPr>
          <a:xfrm>
            <a:off x="2319895" y="286560"/>
            <a:ext cx="7838716" cy="6423785"/>
          </a:xfrm>
          <a:prstGeom prst="rect">
            <a:avLst/>
          </a:prstGeom>
        </p:spPr>
      </p:pic>
    </p:spTree>
    <p:extLst>
      <p:ext uri="{BB962C8B-B14F-4D97-AF65-F5344CB8AC3E}">
        <p14:creationId xmlns:p14="http://schemas.microsoft.com/office/powerpoint/2010/main" val="20966681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52</a:t>
            </a:fld>
            <a:endParaRPr lang="uk-UA"/>
          </a:p>
        </p:txBody>
      </p:sp>
      <p:sp>
        <p:nvSpPr>
          <p:cNvPr id="5" name="TextBox 4"/>
          <p:cNvSpPr txBox="1"/>
          <p:nvPr/>
        </p:nvSpPr>
        <p:spPr>
          <a:xfrm>
            <a:off x="766916" y="1091380"/>
            <a:ext cx="11748874" cy="5196166"/>
          </a:xfrm>
          <a:prstGeom prst="rect">
            <a:avLst/>
          </a:prstGeom>
          <a:noFill/>
        </p:spPr>
        <p:txBody>
          <a:bodyPr wrap="square" rtlCol="0">
            <a:spAutoFit/>
          </a:bodyPr>
          <a:lstStyle/>
          <a:p>
            <a:pPr marL="285750" indent="-285750">
              <a:lnSpc>
                <a:spcPct val="150000"/>
              </a:lnSpc>
              <a:buFont typeface="Arial" charset="0"/>
              <a:buChar char="•"/>
            </a:pPr>
            <a:r>
              <a:rPr lang="en-US" sz="2800" dirty="0" smtClean="0"/>
              <a:t>The 3-dimensional structure of a protein is the result of many </a:t>
            </a:r>
            <a:r>
              <a:rPr lang="en-US" sz="2800" dirty="0" err="1" smtClean="0"/>
              <a:t>enthalpic</a:t>
            </a:r>
            <a:r>
              <a:rPr lang="en-US" sz="2800" dirty="0" smtClean="0"/>
              <a:t> and entropic contributions</a:t>
            </a:r>
          </a:p>
          <a:p>
            <a:pPr marL="285750" indent="-285750">
              <a:lnSpc>
                <a:spcPct val="150000"/>
              </a:lnSpc>
              <a:buFont typeface="Arial" charset="0"/>
              <a:buChar char="•"/>
            </a:pPr>
            <a:r>
              <a:rPr lang="en-US" sz="2800" dirty="0" smtClean="0"/>
              <a:t>The folding free energy is rather small (~ -50 kJ/</a:t>
            </a:r>
            <a:r>
              <a:rPr lang="en-US" sz="2800" dirty="0" err="1" smtClean="0"/>
              <a:t>mol</a:t>
            </a:r>
            <a:r>
              <a:rPr lang="en-US" sz="2800" dirty="0" smtClean="0"/>
              <a:t> for a 10kD protein)</a:t>
            </a:r>
          </a:p>
          <a:p>
            <a:pPr marL="285750" indent="-285750">
              <a:lnSpc>
                <a:spcPct val="150000"/>
              </a:lnSpc>
              <a:buFont typeface="Arial" charset="0"/>
              <a:buChar char="•"/>
            </a:pPr>
            <a:r>
              <a:rPr lang="en-US" sz="2800" dirty="0" smtClean="0"/>
              <a:t>The 3D structure can be destroyed either by heat (-TΔS is always positive) or by chemicals (e.g. Urea). This is called denaturation.</a:t>
            </a:r>
          </a:p>
          <a:p>
            <a:pPr marL="285750" indent="-285750">
              <a:lnSpc>
                <a:spcPct val="150000"/>
              </a:lnSpc>
              <a:buFont typeface="Arial" charset="0"/>
              <a:buChar char="•"/>
            </a:pPr>
            <a:r>
              <a:rPr lang="en-US" sz="2800" dirty="0" smtClean="0"/>
              <a:t>Single mutations (amino acid exchanges) can have a substantial effect on the thermodynamic stability of proteins which is of great importance for many diseases, in particular inherited diseases.</a:t>
            </a:r>
            <a:endParaRPr lang="en-US" sz="2800" dirty="0"/>
          </a:p>
        </p:txBody>
      </p:sp>
    </p:spTree>
    <p:extLst>
      <p:ext uri="{BB962C8B-B14F-4D97-AF65-F5344CB8AC3E}">
        <p14:creationId xmlns:p14="http://schemas.microsoft.com/office/powerpoint/2010/main" val="1791842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53</a:t>
            </a:fld>
            <a:endParaRPr lang="uk-UA"/>
          </a:p>
        </p:txBody>
      </p:sp>
      <p:sp>
        <p:nvSpPr>
          <p:cNvPr id="5" name="TextBox 4"/>
          <p:cNvSpPr txBox="1"/>
          <p:nvPr/>
        </p:nvSpPr>
        <p:spPr>
          <a:xfrm>
            <a:off x="4179513" y="2969202"/>
            <a:ext cx="5080750" cy="769441"/>
          </a:xfrm>
          <a:prstGeom prst="rect">
            <a:avLst/>
          </a:prstGeom>
          <a:noFill/>
        </p:spPr>
        <p:txBody>
          <a:bodyPr wrap="none" rtlCol="0">
            <a:spAutoFit/>
          </a:bodyPr>
          <a:lstStyle/>
          <a:p>
            <a:r>
              <a:rPr lang="en-US" sz="4400" dirty="0" err="1" smtClean="0"/>
              <a:t>Quartenary</a:t>
            </a:r>
            <a:r>
              <a:rPr lang="en-US" sz="4400" dirty="0" smtClean="0"/>
              <a:t> Structure</a:t>
            </a:r>
            <a:endParaRPr lang="en-US" sz="4400" dirty="0"/>
          </a:p>
        </p:txBody>
      </p:sp>
    </p:spTree>
    <p:extLst>
      <p:ext uri="{BB962C8B-B14F-4D97-AF65-F5344CB8AC3E}">
        <p14:creationId xmlns:p14="http://schemas.microsoft.com/office/powerpoint/2010/main" val="1723734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54</a:t>
            </a:fld>
            <a:endParaRPr lang="uk-UA"/>
          </a:p>
        </p:txBody>
      </p:sp>
      <p:sp>
        <p:nvSpPr>
          <p:cNvPr id="6" name="TextBox 5"/>
          <p:cNvSpPr txBox="1"/>
          <p:nvPr/>
        </p:nvSpPr>
        <p:spPr>
          <a:xfrm>
            <a:off x="766916" y="720041"/>
            <a:ext cx="11748874" cy="1697068"/>
          </a:xfrm>
          <a:prstGeom prst="rect">
            <a:avLst/>
          </a:prstGeom>
          <a:noFill/>
        </p:spPr>
        <p:txBody>
          <a:bodyPr wrap="square" rtlCol="0">
            <a:spAutoFit/>
          </a:bodyPr>
          <a:lstStyle/>
          <a:p>
            <a:pPr marL="285750" indent="-285750">
              <a:lnSpc>
                <a:spcPct val="150000"/>
              </a:lnSpc>
              <a:buFont typeface="Arial" charset="0"/>
              <a:buChar char="•"/>
            </a:pPr>
            <a:r>
              <a:rPr lang="en-US" sz="2400" dirty="0" smtClean="0"/>
              <a:t>Several protein chains can assemble into multimeric complexes</a:t>
            </a:r>
          </a:p>
          <a:p>
            <a:pPr marL="285750" indent="-285750">
              <a:lnSpc>
                <a:spcPct val="150000"/>
              </a:lnSpc>
              <a:buFont typeface="Arial" charset="0"/>
              <a:buChar char="•"/>
            </a:pPr>
            <a:r>
              <a:rPr lang="en-US" sz="2400" dirty="0" smtClean="0"/>
              <a:t>These complexes can be </a:t>
            </a:r>
            <a:r>
              <a:rPr lang="en-US" sz="2400" dirty="0" err="1" smtClean="0"/>
              <a:t>multimers</a:t>
            </a:r>
            <a:r>
              <a:rPr lang="en-US" sz="2400" dirty="0" smtClean="0"/>
              <a:t> of the same protein chain or</a:t>
            </a:r>
          </a:p>
          <a:p>
            <a:pPr marL="285750" indent="-285750">
              <a:lnSpc>
                <a:spcPct val="150000"/>
              </a:lnSpc>
              <a:buFont typeface="Arial" charset="0"/>
              <a:buChar char="•"/>
            </a:pPr>
            <a:r>
              <a:rPr lang="en-US" sz="2400" dirty="0"/>
              <a:t>a</a:t>
            </a:r>
            <a:r>
              <a:rPr lang="en-US" sz="2400" dirty="0" smtClean="0"/>
              <a:t>ssemblies of different protein chains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53" y="2903004"/>
            <a:ext cx="2674375" cy="401156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8208" y="3311709"/>
            <a:ext cx="3104467" cy="319415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039" y="3070818"/>
            <a:ext cx="3789916" cy="3675933"/>
          </a:xfrm>
          <a:prstGeom prst="rect">
            <a:avLst/>
          </a:prstGeom>
        </p:spPr>
      </p:pic>
    </p:spTree>
    <p:extLst>
      <p:ext uri="{BB962C8B-B14F-4D97-AF65-F5344CB8AC3E}">
        <p14:creationId xmlns:p14="http://schemas.microsoft.com/office/powerpoint/2010/main" val="28216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55</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432" y="1206472"/>
            <a:ext cx="3223762" cy="483564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644" y="1624091"/>
            <a:ext cx="2945349" cy="44180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374" y="1677793"/>
            <a:ext cx="3086386" cy="4274644"/>
          </a:xfrm>
          <a:prstGeom prst="rect">
            <a:avLst/>
          </a:prstGeom>
        </p:spPr>
      </p:pic>
      <p:sp>
        <p:nvSpPr>
          <p:cNvPr id="8" name="Rectangle 7"/>
          <p:cNvSpPr/>
          <p:nvPr/>
        </p:nvSpPr>
        <p:spPr>
          <a:xfrm>
            <a:off x="8987850" y="443295"/>
            <a:ext cx="3532121" cy="369332"/>
          </a:xfrm>
          <a:prstGeom prst="rect">
            <a:avLst/>
          </a:prstGeom>
        </p:spPr>
        <p:txBody>
          <a:bodyPr wrap="none">
            <a:spAutoFit/>
          </a:bodyPr>
          <a:lstStyle/>
          <a:p>
            <a:r>
              <a:rPr lang="en-US" dirty="0">
                <a:latin typeface="Liberation Mono" pitchFamily="49"/>
                <a:ea typeface="Liberation Mono" pitchFamily="49"/>
                <a:cs typeface="Liberation Mono" pitchFamily="49"/>
              </a:rPr>
              <a:t>LWGKVNVDEVGGEALGRLLVV</a:t>
            </a:r>
            <a:endParaRPr lang="en-US" dirty="0"/>
          </a:p>
        </p:txBody>
      </p:sp>
      <p:sp>
        <p:nvSpPr>
          <p:cNvPr id="9" name="TextBox 8"/>
          <p:cNvSpPr txBox="1"/>
          <p:nvPr/>
        </p:nvSpPr>
        <p:spPr>
          <a:xfrm>
            <a:off x="1878580" y="498571"/>
            <a:ext cx="3868816" cy="461665"/>
          </a:xfrm>
          <a:prstGeom prst="rect">
            <a:avLst/>
          </a:prstGeom>
          <a:noFill/>
        </p:spPr>
        <p:txBody>
          <a:bodyPr wrap="none" rtlCol="0">
            <a:spAutoFit/>
          </a:bodyPr>
          <a:lstStyle/>
          <a:p>
            <a:r>
              <a:rPr lang="en-US" sz="2400" dirty="0"/>
              <a:t>Primary Structure (Sequence)</a:t>
            </a:r>
          </a:p>
        </p:txBody>
      </p:sp>
      <p:sp>
        <p:nvSpPr>
          <p:cNvPr id="10" name="TextBox 9"/>
          <p:cNvSpPr txBox="1"/>
          <p:nvPr/>
        </p:nvSpPr>
        <p:spPr>
          <a:xfrm>
            <a:off x="1163147" y="5881179"/>
            <a:ext cx="2721835" cy="461665"/>
          </a:xfrm>
          <a:prstGeom prst="rect">
            <a:avLst/>
          </a:prstGeom>
          <a:noFill/>
        </p:spPr>
        <p:txBody>
          <a:bodyPr wrap="none" rtlCol="0">
            <a:spAutoFit/>
          </a:bodyPr>
          <a:lstStyle/>
          <a:p>
            <a:r>
              <a:rPr lang="en-US" sz="2400" dirty="0"/>
              <a:t>Secondary Structure</a:t>
            </a:r>
          </a:p>
        </p:txBody>
      </p:sp>
      <p:sp>
        <p:nvSpPr>
          <p:cNvPr id="11" name="TextBox 10"/>
          <p:cNvSpPr txBox="1"/>
          <p:nvPr/>
        </p:nvSpPr>
        <p:spPr>
          <a:xfrm>
            <a:off x="5541981" y="5781857"/>
            <a:ext cx="2371803" cy="461665"/>
          </a:xfrm>
          <a:prstGeom prst="rect">
            <a:avLst/>
          </a:prstGeom>
          <a:noFill/>
        </p:spPr>
        <p:txBody>
          <a:bodyPr wrap="none" rtlCol="0">
            <a:spAutoFit/>
          </a:bodyPr>
          <a:lstStyle/>
          <a:p>
            <a:r>
              <a:rPr lang="en-US" sz="2400" dirty="0"/>
              <a:t>Tertiary Structure</a:t>
            </a:r>
          </a:p>
        </p:txBody>
      </p:sp>
      <p:sp>
        <p:nvSpPr>
          <p:cNvPr id="12" name="TextBox 11"/>
          <p:cNvSpPr txBox="1"/>
          <p:nvPr/>
        </p:nvSpPr>
        <p:spPr>
          <a:xfrm>
            <a:off x="8987850" y="5781857"/>
            <a:ext cx="2960041" cy="461665"/>
          </a:xfrm>
          <a:prstGeom prst="rect">
            <a:avLst/>
          </a:prstGeom>
          <a:noFill/>
        </p:spPr>
        <p:txBody>
          <a:bodyPr wrap="none" rtlCol="0">
            <a:spAutoFit/>
          </a:bodyPr>
          <a:lstStyle/>
          <a:p>
            <a:r>
              <a:rPr lang="en-US" sz="2400" dirty="0" err="1"/>
              <a:t>Quarternary</a:t>
            </a:r>
            <a:r>
              <a:rPr lang="en-US" sz="2400" dirty="0"/>
              <a:t> Structure</a:t>
            </a:r>
          </a:p>
        </p:txBody>
      </p:sp>
      <p:pic>
        <p:nvPicPr>
          <p:cNvPr id="13" name="Picture 12"/>
          <p:cNvPicPr>
            <a:picLocks noChangeAspect="1"/>
          </p:cNvPicPr>
          <p:nvPr/>
        </p:nvPicPr>
        <p:blipFill>
          <a:blip r:embed="rId6"/>
          <a:stretch>
            <a:fillRect/>
          </a:stretch>
        </p:blipFill>
        <p:spPr>
          <a:xfrm>
            <a:off x="5963298" y="265717"/>
            <a:ext cx="2864556" cy="1190394"/>
          </a:xfrm>
          <a:prstGeom prst="rect">
            <a:avLst/>
          </a:prstGeom>
        </p:spPr>
      </p:pic>
    </p:spTree>
    <p:extLst>
      <p:ext uri="{BB962C8B-B14F-4D97-AF65-F5344CB8AC3E}">
        <p14:creationId xmlns:p14="http://schemas.microsoft.com/office/powerpoint/2010/main" val="7949450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56</a:t>
            </a:fld>
            <a:endParaRPr lang="uk-UA"/>
          </a:p>
        </p:txBody>
      </p:sp>
      <p:sp>
        <p:nvSpPr>
          <p:cNvPr id="5" name="TextBox 4"/>
          <p:cNvSpPr txBox="1"/>
          <p:nvPr/>
        </p:nvSpPr>
        <p:spPr>
          <a:xfrm>
            <a:off x="3252042" y="344794"/>
            <a:ext cx="5241563" cy="584775"/>
          </a:xfrm>
          <a:prstGeom prst="rect">
            <a:avLst/>
          </a:prstGeom>
          <a:noFill/>
        </p:spPr>
        <p:txBody>
          <a:bodyPr wrap="none" rtlCol="0">
            <a:spAutoFit/>
          </a:bodyPr>
          <a:lstStyle/>
          <a:p>
            <a:r>
              <a:rPr lang="en-US" sz="3200" dirty="0" smtClean="0"/>
              <a:t>Protein Structure Visualization</a:t>
            </a:r>
            <a:endParaRPr lang="en-US" sz="3200" dirty="0"/>
          </a:p>
        </p:txBody>
      </p:sp>
      <p:sp>
        <p:nvSpPr>
          <p:cNvPr id="6" name="TextBox 5"/>
          <p:cNvSpPr txBox="1"/>
          <p:nvPr/>
        </p:nvSpPr>
        <p:spPr>
          <a:xfrm>
            <a:off x="264953" y="1999416"/>
            <a:ext cx="4581833" cy="3539430"/>
          </a:xfrm>
          <a:prstGeom prst="rect">
            <a:avLst/>
          </a:prstGeom>
          <a:noFill/>
        </p:spPr>
        <p:txBody>
          <a:bodyPr wrap="square" rtlCol="0">
            <a:spAutoFit/>
          </a:bodyPr>
          <a:lstStyle/>
          <a:p>
            <a:pPr marL="514350" indent="-514350">
              <a:buFont typeface="Arial" charset="0"/>
              <a:buChar char="•"/>
            </a:pPr>
            <a:r>
              <a:rPr lang="en-US" sz="2800" dirty="0" smtClean="0"/>
              <a:t>Chemists are used to view molecules in 2D or as stick or ball-and-stick representation in 3D</a:t>
            </a:r>
          </a:p>
          <a:p>
            <a:pPr marL="514350" indent="-514350">
              <a:buFont typeface="Arial" charset="0"/>
              <a:buChar char="•"/>
            </a:pPr>
            <a:endParaRPr lang="en-US" sz="2800" dirty="0" smtClean="0"/>
          </a:p>
          <a:p>
            <a:pPr marL="514350" indent="-514350">
              <a:buFont typeface="Arial" charset="0"/>
              <a:buChar char="•"/>
            </a:pPr>
            <a:r>
              <a:rPr lang="en-US" sz="2800" dirty="0" smtClean="0"/>
              <a:t>This is not the best way to visualize a protein structure</a:t>
            </a:r>
            <a:endParaRPr lang="en-US" sz="28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0174" y="1107366"/>
            <a:ext cx="6100574" cy="610057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5795" y="966244"/>
            <a:ext cx="6113876" cy="6113876"/>
          </a:xfrm>
          <a:prstGeom prst="rect">
            <a:avLst/>
          </a:prstGeom>
        </p:spPr>
      </p:pic>
    </p:spTree>
    <p:extLst>
      <p:ext uri="{BB962C8B-B14F-4D97-AF65-F5344CB8AC3E}">
        <p14:creationId xmlns:p14="http://schemas.microsoft.com/office/powerpoint/2010/main" val="4200755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a:xfrm>
            <a:off x="8806727" y="6887160"/>
            <a:ext cx="2348280" cy="521280"/>
          </a:xfrm>
        </p:spPr>
        <p:txBody>
          <a:bodyPr/>
          <a:lstStyle/>
          <a:p>
            <a:pPr lvl="0"/>
            <a:fld id="{8A2D7EB2-A633-45D7-9C9C-702CFB0FE954}" type="slidenum">
              <a:rPr lang="uk-UA" smtClean="0"/>
              <a:t>57</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9414"/>
            <a:ext cx="7140328" cy="714032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4488" y="133732"/>
            <a:ext cx="6374036" cy="6374036"/>
          </a:xfrm>
          <a:prstGeom prst="rect">
            <a:avLst/>
          </a:prstGeom>
        </p:spPr>
      </p:pic>
      <p:sp>
        <p:nvSpPr>
          <p:cNvPr id="7" name="TextBox 6"/>
          <p:cNvSpPr txBox="1"/>
          <p:nvPr/>
        </p:nvSpPr>
        <p:spPr>
          <a:xfrm>
            <a:off x="1253212" y="6211808"/>
            <a:ext cx="4630691" cy="461665"/>
          </a:xfrm>
          <a:prstGeom prst="rect">
            <a:avLst/>
          </a:prstGeom>
          <a:noFill/>
        </p:spPr>
        <p:txBody>
          <a:bodyPr wrap="none" rtlCol="0">
            <a:spAutoFit/>
          </a:bodyPr>
          <a:lstStyle/>
          <a:p>
            <a:r>
              <a:rPr lang="en-US" sz="2400" dirty="0" smtClean="0"/>
              <a:t>Cartoon representation of a protein</a:t>
            </a:r>
            <a:endParaRPr lang="en-US" sz="2400" dirty="0"/>
          </a:p>
        </p:txBody>
      </p:sp>
      <p:sp>
        <p:nvSpPr>
          <p:cNvPr id="8" name="TextBox 7"/>
          <p:cNvSpPr txBox="1"/>
          <p:nvPr/>
        </p:nvSpPr>
        <p:spPr>
          <a:xfrm>
            <a:off x="7640885" y="6199279"/>
            <a:ext cx="4557081" cy="461665"/>
          </a:xfrm>
          <a:prstGeom prst="rect">
            <a:avLst/>
          </a:prstGeom>
          <a:noFill/>
        </p:spPr>
        <p:txBody>
          <a:bodyPr wrap="none" rtlCol="0">
            <a:spAutoFit/>
          </a:bodyPr>
          <a:lstStyle/>
          <a:p>
            <a:r>
              <a:rPr lang="en-US" sz="2400" dirty="0" smtClean="0"/>
              <a:t>Surface representation of a protein</a:t>
            </a:r>
            <a:endParaRPr lang="en-US" sz="2400" dirty="0"/>
          </a:p>
        </p:txBody>
      </p:sp>
    </p:spTree>
    <p:extLst>
      <p:ext uri="{BB962C8B-B14F-4D97-AF65-F5344CB8AC3E}">
        <p14:creationId xmlns:p14="http://schemas.microsoft.com/office/powerpoint/2010/main" val="20469721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58</a:t>
            </a:fld>
            <a:endParaRPr lang="uk-UA"/>
          </a:p>
        </p:txBody>
      </p:sp>
      <p:pic>
        <p:nvPicPr>
          <p:cNvPr id="7" name="Picture 6"/>
          <p:cNvPicPr>
            <a:picLocks noChangeAspect="1"/>
          </p:cNvPicPr>
          <p:nvPr/>
        </p:nvPicPr>
        <p:blipFill>
          <a:blip r:embed="rId3"/>
          <a:stretch>
            <a:fillRect/>
          </a:stretch>
        </p:blipFill>
        <p:spPr>
          <a:xfrm>
            <a:off x="7399068" y="285135"/>
            <a:ext cx="4966316" cy="6556784"/>
          </a:xfrm>
          <a:prstGeom prst="rect">
            <a:avLst/>
          </a:prstGeom>
        </p:spPr>
      </p:pic>
      <p:sp>
        <p:nvSpPr>
          <p:cNvPr id="8" name="TextBox 7"/>
          <p:cNvSpPr txBox="1"/>
          <p:nvPr/>
        </p:nvSpPr>
        <p:spPr>
          <a:xfrm>
            <a:off x="1048552" y="456951"/>
            <a:ext cx="5989525" cy="523220"/>
          </a:xfrm>
          <a:prstGeom prst="rect">
            <a:avLst/>
          </a:prstGeom>
          <a:noFill/>
        </p:spPr>
        <p:txBody>
          <a:bodyPr wrap="none" rtlCol="0">
            <a:spAutoFit/>
          </a:bodyPr>
          <a:lstStyle/>
          <a:p>
            <a:r>
              <a:rPr lang="en-US" sz="2800" dirty="0"/>
              <a:t>Protein Structure Visualization Software</a:t>
            </a:r>
          </a:p>
        </p:txBody>
      </p:sp>
      <p:sp>
        <p:nvSpPr>
          <p:cNvPr id="9" name="TextBox 8"/>
          <p:cNvSpPr txBox="1"/>
          <p:nvPr/>
        </p:nvSpPr>
        <p:spPr>
          <a:xfrm>
            <a:off x="1104046" y="1417845"/>
            <a:ext cx="2253991" cy="369332"/>
          </a:xfrm>
          <a:prstGeom prst="rect">
            <a:avLst/>
          </a:prstGeom>
          <a:noFill/>
        </p:spPr>
        <p:txBody>
          <a:bodyPr wrap="square" rtlCol="0">
            <a:spAutoFit/>
          </a:bodyPr>
          <a:lstStyle/>
          <a:p>
            <a:r>
              <a:rPr lang="en-US" dirty="0">
                <a:hlinkClick r:id="rId4"/>
              </a:rPr>
              <a:t>www.pymol.org</a:t>
            </a:r>
            <a:endParaRPr lang="en-US" dirty="0"/>
          </a:p>
        </p:txBody>
      </p:sp>
      <p:sp>
        <p:nvSpPr>
          <p:cNvPr id="10" name="TextBox 9"/>
          <p:cNvSpPr txBox="1"/>
          <p:nvPr/>
        </p:nvSpPr>
        <p:spPr>
          <a:xfrm>
            <a:off x="1104046" y="2224851"/>
            <a:ext cx="3948197" cy="369332"/>
          </a:xfrm>
          <a:prstGeom prst="rect">
            <a:avLst/>
          </a:prstGeom>
          <a:noFill/>
        </p:spPr>
        <p:txBody>
          <a:bodyPr wrap="none" rtlCol="0">
            <a:spAutoFit/>
          </a:bodyPr>
          <a:lstStyle/>
          <a:p>
            <a:r>
              <a:rPr lang="en-US" dirty="0">
                <a:hlinkClick r:id="rId5"/>
              </a:rPr>
              <a:t>http://www.ks.uiuc.edu/Research/vmd/</a:t>
            </a:r>
            <a:endParaRPr lang="en-US" dirty="0"/>
          </a:p>
        </p:txBody>
      </p:sp>
      <p:sp>
        <p:nvSpPr>
          <p:cNvPr id="11" name="TextBox 10"/>
          <p:cNvSpPr txBox="1"/>
          <p:nvPr/>
        </p:nvSpPr>
        <p:spPr>
          <a:xfrm>
            <a:off x="1104046" y="3031857"/>
            <a:ext cx="3478325" cy="369332"/>
          </a:xfrm>
          <a:prstGeom prst="rect">
            <a:avLst/>
          </a:prstGeom>
          <a:noFill/>
        </p:spPr>
        <p:txBody>
          <a:bodyPr wrap="none" rtlCol="0">
            <a:spAutoFit/>
          </a:bodyPr>
          <a:lstStyle/>
          <a:p>
            <a:r>
              <a:rPr lang="en-US" dirty="0">
                <a:hlinkClick r:id="rId6"/>
              </a:rPr>
              <a:t>https://www.cgl.ucsf.edu/chimera/</a:t>
            </a:r>
            <a:endParaRPr lang="en-US" dirty="0"/>
          </a:p>
        </p:txBody>
      </p:sp>
    </p:spTree>
    <p:extLst>
      <p:ext uri="{BB962C8B-B14F-4D97-AF65-F5344CB8AC3E}">
        <p14:creationId xmlns:p14="http://schemas.microsoft.com/office/powerpoint/2010/main" val="9383396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59</a:t>
            </a:fld>
            <a:endParaRPr lang="uk-UA"/>
          </a:p>
        </p:txBody>
      </p:sp>
      <p:sp>
        <p:nvSpPr>
          <p:cNvPr id="6" name="TextBox 5"/>
          <p:cNvSpPr txBox="1"/>
          <p:nvPr/>
        </p:nvSpPr>
        <p:spPr>
          <a:xfrm>
            <a:off x="3947934" y="2667983"/>
            <a:ext cx="4745723" cy="769441"/>
          </a:xfrm>
          <a:prstGeom prst="rect">
            <a:avLst/>
          </a:prstGeom>
          <a:noFill/>
        </p:spPr>
        <p:txBody>
          <a:bodyPr wrap="none" rtlCol="0">
            <a:spAutoFit/>
          </a:bodyPr>
          <a:lstStyle/>
          <a:p>
            <a:r>
              <a:rPr lang="en-US" sz="4400" dirty="0" smtClean="0"/>
              <a:t>Membrane Proteins</a:t>
            </a:r>
            <a:endParaRPr lang="en-US" sz="4400" dirty="0"/>
          </a:p>
        </p:txBody>
      </p:sp>
    </p:spTree>
    <p:extLst>
      <p:ext uri="{BB962C8B-B14F-4D97-AF65-F5344CB8AC3E}">
        <p14:creationId xmlns:p14="http://schemas.microsoft.com/office/powerpoint/2010/main" val="49776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6</a:t>
            </a:fld>
            <a:endParaRPr lang="uk-UA"/>
          </a:p>
        </p:txBody>
      </p:sp>
      <p:sp>
        <p:nvSpPr>
          <p:cNvPr id="5" name="TextBox 4"/>
          <p:cNvSpPr txBox="1"/>
          <p:nvPr/>
        </p:nvSpPr>
        <p:spPr>
          <a:xfrm>
            <a:off x="2435959" y="2844800"/>
            <a:ext cx="8423973" cy="646331"/>
          </a:xfrm>
          <a:prstGeom prst="rect">
            <a:avLst/>
          </a:prstGeom>
          <a:noFill/>
        </p:spPr>
        <p:txBody>
          <a:bodyPr wrap="none" rtlCol="0">
            <a:spAutoFit/>
          </a:bodyPr>
          <a:lstStyle/>
          <a:p>
            <a:r>
              <a:rPr lang="en-US" sz="3600" dirty="0" smtClean="0"/>
              <a:t>Amino Acids-The Building-Blocks of Proteins</a:t>
            </a:r>
            <a:endParaRPr lang="en-US" sz="3600" dirty="0"/>
          </a:p>
        </p:txBody>
      </p:sp>
    </p:spTree>
    <p:extLst>
      <p:ext uri="{BB962C8B-B14F-4D97-AF65-F5344CB8AC3E}">
        <p14:creationId xmlns:p14="http://schemas.microsoft.com/office/powerpoint/2010/main" val="17316836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60</a:t>
            </a:fld>
            <a:endParaRPr lang="uk-UA"/>
          </a:p>
        </p:txBody>
      </p:sp>
      <p:pic>
        <p:nvPicPr>
          <p:cNvPr id="5" name="Picture 2" descr="figure_04_66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446" y="417052"/>
            <a:ext cx="6721475"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374536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61</a:t>
            </a:fld>
            <a:endParaRPr lang="uk-UA"/>
          </a:p>
        </p:txBody>
      </p:sp>
      <p:pic>
        <p:nvPicPr>
          <p:cNvPr id="5" name="Picture 2" descr="figure_04_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522" y="1143820"/>
            <a:ext cx="10490756" cy="5741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923985" y="195629"/>
            <a:ext cx="8061246" cy="584775"/>
          </a:xfrm>
          <a:prstGeom prst="rect">
            <a:avLst/>
          </a:prstGeom>
          <a:noFill/>
        </p:spPr>
        <p:txBody>
          <a:bodyPr wrap="none" rtlCol="0">
            <a:spAutoFit/>
          </a:bodyPr>
          <a:lstStyle/>
          <a:p>
            <a:r>
              <a:rPr lang="en-US" sz="3200" dirty="0" smtClean="0"/>
              <a:t>Biological membranes consist of phospholipids </a:t>
            </a:r>
            <a:endParaRPr lang="en-US" sz="3200" dirty="0"/>
          </a:p>
        </p:txBody>
      </p:sp>
    </p:spTree>
    <p:extLst>
      <p:ext uri="{BB962C8B-B14F-4D97-AF65-F5344CB8AC3E}">
        <p14:creationId xmlns:p14="http://schemas.microsoft.com/office/powerpoint/2010/main" val="4434346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62</a:t>
            </a:fld>
            <a:endParaRPr lang="uk-UA"/>
          </a:p>
        </p:txBody>
      </p:sp>
      <p:pic>
        <p:nvPicPr>
          <p:cNvPr id="5" name="Picture 2" descr="figure_04_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742" y="1742768"/>
            <a:ext cx="12055026" cy="390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1081548" y="379785"/>
            <a:ext cx="7076681" cy="461665"/>
          </a:xfrm>
          <a:prstGeom prst="rect">
            <a:avLst/>
          </a:prstGeom>
          <a:noFill/>
        </p:spPr>
        <p:txBody>
          <a:bodyPr wrap="none" rtlCol="0">
            <a:spAutoFit/>
          </a:bodyPr>
          <a:lstStyle/>
          <a:p>
            <a:r>
              <a:rPr lang="en-US" sz="2400" dirty="0" smtClean="0"/>
              <a:t>Proteins can be anchored to membranes or embedded </a:t>
            </a:r>
            <a:endParaRPr lang="en-US" sz="2400" dirty="0"/>
          </a:p>
        </p:txBody>
      </p:sp>
    </p:spTree>
    <p:extLst>
      <p:ext uri="{BB962C8B-B14F-4D97-AF65-F5344CB8AC3E}">
        <p14:creationId xmlns:p14="http://schemas.microsoft.com/office/powerpoint/2010/main" val="11699415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63</a:t>
            </a:fld>
            <a:endParaRPr lang="uk-UA"/>
          </a:p>
        </p:txBody>
      </p:sp>
      <p:pic>
        <p:nvPicPr>
          <p:cNvPr id="5" name="Picture 2" descr="figure_04_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6719" y="367890"/>
            <a:ext cx="7526338" cy="631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692406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64</a:t>
            </a:fld>
            <a:endParaRPr lang="uk-UA"/>
          </a:p>
        </p:txBody>
      </p:sp>
      <p:sp>
        <p:nvSpPr>
          <p:cNvPr id="5" name="TextBox 4"/>
          <p:cNvSpPr txBox="1"/>
          <p:nvPr/>
        </p:nvSpPr>
        <p:spPr>
          <a:xfrm>
            <a:off x="1435100" y="584200"/>
            <a:ext cx="8463343" cy="584775"/>
          </a:xfrm>
          <a:prstGeom prst="rect">
            <a:avLst/>
          </a:prstGeom>
          <a:noFill/>
        </p:spPr>
        <p:txBody>
          <a:bodyPr wrap="none" rtlCol="0">
            <a:spAutoFit/>
          </a:bodyPr>
          <a:lstStyle/>
          <a:p>
            <a:r>
              <a:rPr lang="en-US" sz="3200" dirty="0" smtClean="0"/>
              <a:t>Experimental Determination of Protein Structures</a:t>
            </a:r>
            <a:endParaRPr lang="en-US" sz="3200" dirty="0"/>
          </a:p>
        </p:txBody>
      </p:sp>
      <p:sp>
        <p:nvSpPr>
          <p:cNvPr id="7" name="TextBox 6"/>
          <p:cNvSpPr txBox="1"/>
          <p:nvPr/>
        </p:nvSpPr>
        <p:spPr>
          <a:xfrm>
            <a:off x="1943100" y="1610736"/>
            <a:ext cx="6067687" cy="3046988"/>
          </a:xfrm>
          <a:prstGeom prst="rect">
            <a:avLst/>
          </a:prstGeom>
          <a:noFill/>
        </p:spPr>
        <p:txBody>
          <a:bodyPr wrap="none" rtlCol="0">
            <a:spAutoFit/>
          </a:bodyPr>
          <a:lstStyle/>
          <a:p>
            <a:pPr marL="457200" indent="-457200">
              <a:lnSpc>
                <a:spcPct val="200000"/>
              </a:lnSpc>
              <a:buFont typeface="Arial" charset="0"/>
              <a:buChar char="•"/>
            </a:pPr>
            <a:r>
              <a:rPr lang="en-US" sz="3200" dirty="0" err="1" smtClean="0"/>
              <a:t>Xray</a:t>
            </a:r>
            <a:r>
              <a:rPr lang="en-US" sz="3200" dirty="0" smtClean="0"/>
              <a:t> Crystallography (115790)</a:t>
            </a:r>
          </a:p>
          <a:p>
            <a:pPr marL="457200" indent="-457200">
              <a:lnSpc>
                <a:spcPct val="200000"/>
              </a:lnSpc>
              <a:buFont typeface="Arial" charset="0"/>
              <a:buChar char="•"/>
            </a:pPr>
            <a:r>
              <a:rPr lang="en-US" sz="3200" dirty="0" smtClean="0"/>
              <a:t>Solution NMR (11703)</a:t>
            </a:r>
          </a:p>
          <a:p>
            <a:pPr marL="457200" indent="-457200">
              <a:lnSpc>
                <a:spcPct val="200000"/>
              </a:lnSpc>
              <a:buFont typeface="Arial" charset="0"/>
              <a:buChar char="•"/>
            </a:pPr>
            <a:r>
              <a:rPr lang="en-US" sz="3200" dirty="0" err="1" smtClean="0"/>
              <a:t>Cryo</a:t>
            </a:r>
            <a:r>
              <a:rPr lang="en-US" sz="3200" dirty="0"/>
              <a:t> </a:t>
            </a:r>
            <a:r>
              <a:rPr lang="en-US" sz="3200" dirty="0" smtClean="0"/>
              <a:t>Electron Microscopy (1471)</a:t>
            </a:r>
            <a:endParaRPr lang="en-US" sz="3200" dirty="0"/>
          </a:p>
        </p:txBody>
      </p:sp>
    </p:spTree>
    <p:extLst>
      <p:ext uri="{BB962C8B-B14F-4D97-AF65-F5344CB8AC3E}">
        <p14:creationId xmlns:p14="http://schemas.microsoft.com/office/powerpoint/2010/main" val="15396205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65</a:t>
            </a:fld>
            <a:endParaRPr lang="uk-UA"/>
          </a:p>
        </p:txBody>
      </p:sp>
      <p:sp>
        <p:nvSpPr>
          <p:cNvPr id="6" name="TextBox 5"/>
          <p:cNvSpPr txBox="1"/>
          <p:nvPr/>
        </p:nvSpPr>
        <p:spPr>
          <a:xfrm>
            <a:off x="970427" y="459315"/>
            <a:ext cx="3575659" cy="584775"/>
          </a:xfrm>
          <a:prstGeom prst="rect">
            <a:avLst/>
          </a:prstGeom>
          <a:noFill/>
        </p:spPr>
        <p:txBody>
          <a:bodyPr wrap="none" rtlCol="0">
            <a:spAutoFit/>
          </a:bodyPr>
          <a:lstStyle/>
          <a:p>
            <a:r>
              <a:rPr lang="en-US" sz="3200" dirty="0" err="1" smtClean="0"/>
              <a:t>Xray</a:t>
            </a:r>
            <a:r>
              <a:rPr lang="en-US" sz="3200" dirty="0" smtClean="0"/>
              <a:t> Crystallography</a:t>
            </a:r>
            <a:endParaRPr lang="en-US" sz="3200" dirty="0"/>
          </a:p>
        </p:txBody>
      </p:sp>
      <p:sp>
        <p:nvSpPr>
          <p:cNvPr id="7" name="TextBox 6"/>
          <p:cNvSpPr txBox="1"/>
          <p:nvPr/>
        </p:nvSpPr>
        <p:spPr>
          <a:xfrm>
            <a:off x="888098" y="1468341"/>
            <a:ext cx="3740319" cy="461665"/>
          </a:xfrm>
          <a:prstGeom prst="rect">
            <a:avLst/>
          </a:prstGeom>
          <a:noFill/>
        </p:spPr>
        <p:txBody>
          <a:bodyPr wrap="none" rtlCol="0">
            <a:spAutoFit/>
          </a:bodyPr>
          <a:lstStyle/>
          <a:p>
            <a:r>
              <a:rPr lang="en-US" sz="2400" dirty="0" smtClean="0"/>
              <a:t>1) Generate a protein crystal</a:t>
            </a:r>
            <a:endParaRPr lang="en-US" sz="2400" dirty="0"/>
          </a:p>
        </p:txBody>
      </p:sp>
      <p:sp>
        <p:nvSpPr>
          <p:cNvPr id="8" name="TextBox 7"/>
          <p:cNvSpPr txBox="1"/>
          <p:nvPr/>
        </p:nvSpPr>
        <p:spPr>
          <a:xfrm>
            <a:off x="888098" y="2385436"/>
            <a:ext cx="3142655" cy="461665"/>
          </a:xfrm>
          <a:prstGeom prst="rect">
            <a:avLst/>
          </a:prstGeom>
          <a:noFill/>
        </p:spPr>
        <p:txBody>
          <a:bodyPr wrap="none" rtlCol="0">
            <a:spAutoFit/>
          </a:bodyPr>
          <a:lstStyle/>
          <a:p>
            <a:r>
              <a:rPr lang="en-US" sz="2400" dirty="0"/>
              <a:t>2</a:t>
            </a:r>
            <a:r>
              <a:rPr lang="en-US" sz="2400" dirty="0" smtClean="0"/>
              <a:t>) Shoot at it with </a:t>
            </a:r>
            <a:r>
              <a:rPr lang="en-US" sz="2400" dirty="0" err="1"/>
              <a:t>X</a:t>
            </a:r>
            <a:r>
              <a:rPr lang="en-US" sz="2400" dirty="0" err="1" smtClean="0"/>
              <a:t>rays</a:t>
            </a:r>
            <a:endParaRPr lang="en-US" sz="2400" dirty="0"/>
          </a:p>
        </p:txBody>
      </p:sp>
      <p:pic>
        <p:nvPicPr>
          <p:cNvPr id="9" name="Picture 8"/>
          <p:cNvPicPr>
            <a:picLocks noChangeAspect="1"/>
          </p:cNvPicPr>
          <p:nvPr/>
        </p:nvPicPr>
        <p:blipFill>
          <a:blip r:embed="rId2"/>
          <a:stretch>
            <a:fillRect/>
          </a:stretch>
        </p:blipFill>
        <p:spPr>
          <a:xfrm rot="5400000">
            <a:off x="5983158" y="325298"/>
            <a:ext cx="2565659" cy="5352495"/>
          </a:xfrm>
          <a:prstGeom prst="rect">
            <a:avLst/>
          </a:prstGeom>
        </p:spPr>
      </p:pic>
      <p:pic>
        <p:nvPicPr>
          <p:cNvPr id="10" name="Picture 9"/>
          <p:cNvPicPr>
            <a:picLocks noChangeAspect="1"/>
          </p:cNvPicPr>
          <p:nvPr/>
        </p:nvPicPr>
        <p:blipFill>
          <a:blip r:embed="rId3"/>
          <a:stretch>
            <a:fillRect/>
          </a:stretch>
        </p:blipFill>
        <p:spPr>
          <a:xfrm rot="5400000">
            <a:off x="9313532" y="2583634"/>
            <a:ext cx="4366671" cy="2339288"/>
          </a:xfrm>
          <a:prstGeom prst="rect">
            <a:avLst/>
          </a:prstGeom>
        </p:spPr>
      </p:pic>
      <p:sp>
        <p:nvSpPr>
          <p:cNvPr id="11" name="TextBox 10"/>
          <p:cNvSpPr txBox="1"/>
          <p:nvPr/>
        </p:nvSpPr>
        <p:spPr>
          <a:xfrm>
            <a:off x="888098" y="3328806"/>
            <a:ext cx="3563828" cy="1200329"/>
          </a:xfrm>
          <a:prstGeom prst="rect">
            <a:avLst/>
          </a:prstGeom>
          <a:noFill/>
        </p:spPr>
        <p:txBody>
          <a:bodyPr wrap="square" rtlCol="0">
            <a:spAutoFit/>
          </a:bodyPr>
          <a:lstStyle/>
          <a:p>
            <a:r>
              <a:rPr lang="en-US" sz="2400" dirty="0" smtClean="0"/>
              <a:t>3) Compute the electron density from the diffraction pattern</a:t>
            </a:r>
            <a:endParaRPr lang="en-US" sz="2400" dirty="0"/>
          </a:p>
        </p:txBody>
      </p:sp>
      <p:sp>
        <p:nvSpPr>
          <p:cNvPr id="13" name="TextBox 12"/>
          <p:cNvSpPr txBox="1"/>
          <p:nvPr/>
        </p:nvSpPr>
        <p:spPr>
          <a:xfrm>
            <a:off x="888098" y="4839549"/>
            <a:ext cx="3563828" cy="1200329"/>
          </a:xfrm>
          <a:prstGeom prst="rect">
            <a:avLst/>
          </a:prstGeom>
          <a:noFill/>
        </p:spPr>
        <p:txBody>
          <a:bodyPr wrap="square" rtlCol="0">
            <a:spAutoFit/>
          </a:bodyPr>
          <a:lstStyle/>
          <a:p>
            <a:r>
              <a:rPr lang="en-US" sz="2400" dirty="0"/>
              <a:t>4</a:t>
            </a:r>
            <a:r>
              <a:rPr lang="en-US" sz="2400" dirty="0" smtClean="0"/>
              <a:t>) Generate a structure model which optimally fits to the electron density</a:t>
            </a:r>
            <a:endParaRPr lang="en-US" sz="2400" dirty="0"/>
          </a:p>
        </p:txBody>
      </p:sp>
    </p:spTree>
    <p:extLst>
      <p:ext uri="{BB962C8B-B14F-4D97-AF65-F5344CB8AC3E}">
        <p14:creationId xmlns:p14="http://schemas.microsoft.com/office/powerpoint/2010/main" val="17651263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66</a:t>
            </a:fld>
            <a:endParaRPr lang="uk-U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393" y="1290582"/>
            <a:ext cx="11194990" cy="5716117"/>
          </a:xfrm>
          <a:prstGeom prst="rect">
            <a:avLst/>
          </a:prstGeom>
        </p:spPr>
      </p:pic>
      <p:sp>
        <p:nvSpPr>
          <p:cNvPr id="6" name="TextBox 5"/>
          <p:cNvSpPr txBox="1"/>
          <p:nvPr/>
        </p:nvSpPr>
        <p:spPr>
          <a:xfrm>
            <a:off x="3283598" y="364879"/>
            <a:ext cx="5980420" cy="523220"/>
          </a:xfrm>
          <a:prstGeom prst="rect">
            <a:avLst/>
          </a:prstGeom>
          <a:noFill/>
        </p:spPr>
        <p:txBody>
          <a:bodyPr wrap="none" rtlCol="0">
            <a:spAutoFit/>
          </a:bodyPr>
          <a:lstStyle/>
          <a:p>
            <a:r>
              <a:rPr lang="en-US" sz="2800" dirty="0" smtClean="0"/>
              <a:t>Protein Data Bank: </a:t>
            </a:r>
            <a:r>
              <a:rPr lang="en-US" sz="2800" dirty="0" smtClean="0">
                <a:hlinkClick r:id="rId3"/>
              </a:rPr>
              <a:t>http://</a:t>
            </a:r>
            <a:r>
              <a:rPr lang="en-US" sz="2800" dirty="0" err="1" smtClean="0">
                <a:hlinkClick r:id="rId3"/>
              </a:rPr>
              <a:t>www.rcsb.org</a:t>
            </a:r>
            <a:endParaRPr lang="en-US" sz="2800" dirty="0"/>
          </a:p>
        </p:txBody>
      </p:sp>
    </p:spTree>
    <p:extLst>
      <p:ext uri="{BB962C8B-B14F-4D97-AF65-F5344CB8AC3E}">
        <p14:creationId xmlns:p14="http://schemas.microsoft.com/office/powerpoint/2010/main" val="2062249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7</a:t>
            </a:fld>
            <a:endParaRPr lang="uk-UA"/>
          </a:p>
        </p:txBody>
      </p:sp>
      <p:grpSp>
        <p:nvGrpSpPr>
          <p:cNvPr id="15" name="Group 14"/>
          <p:cNvGrpSpPr/>
          <p:nvPr/>
        </p:nvGrpSpPr>
        <p:grpSpPr>
          <a:xfrm>
            <a:off x="5922801" y="388308"/>
            <a:ext cx="5702441" cy="2274513"/>
            <a:chOff x="1527109" y="1977327"/>
            <a:chExt cx="6927959" cy="2289718"/>
          </a:xfrm>
        </p:grpSpPr>
        <p:pic>
          <p:nvPicPr>
            <p:cNvPr id="5" name="Picture 4"/>
            <p:cNvPicPr>
              <a:picLocks noChangeAspect="1"/>
            </p:cNvPicPr>
            <p:nvPr/>
          </p:nvPicPr>
          <p:blipFill>
            <a:blip r:embed="rId3"/>
            <a:stretch>
              <a:fillRect/>
            </a:stretch>
          </p:blipFill>
          <p:spPr>
            <a:xfrm>
              <a:off x="1527109" y="1977327"/>
              <a:ext cx="6927959" cy="1993422"/>
            </a:xfrm>
            <a:prstGeom prst="rect">
              <a:avLst/>
            </a:prstGeom>
          </p:spPr>
        </p:pic>
        <p:sp>
          <p:nvSpPr>
            <p:cNvPr id="7" name="TextBox 6"/>
            <p:cNvSpPr txBox="1"/>
            <p:nvPr/>
          </p:nvSpPr>
          <p:spPr>
            <a:xfrm>
              <a:off x="6225258" y="3678361"/>
              <a:ext cx="506742" cy="588684"/>
            </a:xfrm>
            <a:prstGeom prst="rect">
              <a:avLst/>
            </a:prstGeom>
            <a:noFill/>
          </p:spPr>
          <p:txBody>
            <a:bodyPr wrap="none" rtlCol="0">
              <a:spAutoFit/>
            </a:bodyPr>
            <a:lstStyle/>
            <a:p>
              <a:r>
                <a:rPr lang="en-US" sz="3200" dirty="0"/>
                <a:t>α</a:t>
              </a:r>
            </a:p>
          </p:txBody>
        </p:sp>
        <p:sp>
          <p:nvSpPr>
            <p:cNvPr id="10" name="TextBox 9"/>
            <p:cNvSpPr txBox="1"/>
            <p:nvPr/>
          </p:nvSpPr>
          <p:spPr>
            <a:xfrm>
              <a:off x="5588518" y="2326624"/>
              <a:ext cx="489213" cy="588684"/>
            </a:xfrm>
            <a:prstGeom prst="rect">
              <a:avLst/>
            </a:prstGeom>
            <a:noFill/>
          </p:spPr>
          <p:txBody>
            <a:bodyPr wrap="none" rtlCol="0">
              <a:spAutoFit/>
            </a:bodyPr>
            <a:lstStyle/>
            <a:p>
              <a:r>
                <a:rPr lang="en-US" sz="3200" dirty="0"/>
                <a:t>β</a:t>
              </a:r>
            </a:p>
          </p:txBody>
        </p:sp>
        <p:sp>
          <p:nvSpPr>
            <p:cNvPr id="11" name="TextBox 10"/>
            <p:cNvSpPr txBox="1"/>
            <p:nvPr/>
          </p:nvSpPr>
          <p:spPr>
            <a:xfrm>
              <a:off x="4836309" y="3678361"/>
              <a:ext cx="446368" cy="588684"/>
            </a:xfrm>
            <a:prstGeom prst="rect">
              <a:avLst/>
            </a:prstGeom>
            <a:noFill/>
          </p:spPr>
          <p:txBody>
            <a:bodyPr wrap="none" rtlCol="0">
              <a:spAutoFit/>
            </a:bodyPr>
            <a:lstStyle/>
            <a:p>
              <a:r>
                <a:rPr lang="en-US" sz="3200" dirty="0" err="1"/>
                <a:t>γ</a:t>
              </a:r>
              <a:endParaRPr lang="en-US" sz="3200" dirty="0"/>
            </a:p>
          </p:txBody>
        </p:sp>
        <p:sp>
          <p:nvSpPr>
            <p:cNvPr id="12" name="TextBox 11"/>
            <p:cNvSpPr txBox="1"/>
            <p:nvPr/>
          </p:nvSpPr>
          <p:spPr>
            <a:xfrm>
              <a:off x="4185603" y="2326624"/>
              <a:ext cx="485318" cy="588684"/>
            </a:xfrm>
            <a:prstGeom prst="rect">
              <a:avLst/>
            </a:prstGeom>
            <a:noFill/>
          </p:spPr>
          <p:txBody>
            <a:bodyPr wrap="none" rtlCol="0">
              <a:spAutoFit/>
            </a:bodyPr>
            <a:lstStyle/>
            <a:p>
              <a:r>
                <a:rPr lang="en-US" sz="3200" dirty="0" err="1"/>
                <a:t>δ</a:t>
              </a:r>
              <a:endParaRPr lang="en-US" sz="3200" dirty="0"/>
            </a:p>
          </p:txBody>
        </p:sp>
        <p:sp>
          <p:nvSpPr>
            <p:cNvPr id="13" name="TextBox 12"/>
            <p:cNvSpPr txBox="1"/>
            <p:nvPr/>
          </p:nvSpPr>
          <p:spPr>
            <a:xfrm>
              <a:off x="3459083" y="3678361"/>
              <a:ext cx="452212" cy="588684"/>
            </a:xfrm>
            <a:prstGeom prst="rect">
              <a:avLst/>
            </a:prstGeom>
            <a:noFill/>
          </p:spPr>
          <p:txBody>
            <a:bodyPr wrap="none" rtlCol="0">
              <a:spAutoFit/>
            </a:bodyPr>
            <a:lstStyle/>
            <a:p>
              <a:r>
                <a:rPr lang="en-US" sz="3200" dirty="0" err="1"/>
                <a:t>ε</a:t>
              </a:r>
              <a:endParaRPr lang="en-US" sz="3200" dirty="0"/>
            </a:p>
          </p:txBody>
        </p:sp>
        <p:sp>
          <p:nvSpPr>
            <p:cNvPr id="14" name="TextBox 13"/>
            <p:cNvSpPr txBox="1"/>
            <p:nvPr/>
          </p:nvSpPr>
          <p:spPr>
            <a:xfrm>
              <a:off x="2721968" y="2326624"/>
              <a:ext cx="397682" cy="588684"/>
            </a:xfrm>
            <a:prstGeom prst="rect">
              <a:avLst/>
            </a:prstGeom>
            <a:noFill/>
          </p:spPr>
          <p:txBody>
            <a:bodyPr wrap="none" rtlCol="0">
              <a:spAutoFit/>
            </a:bodyPr>
            <a:lstStyle/>
            <a:p>
              <a:r>
                <a:rPr lang="en-US" sz="3200" dirty="0" err="1"/>
                <a:t>ζ</a:t>
              </a:r>
              <a:endParaRPr lang="en-US" sz="3200" dirty="0"/>
            </a:p>
          </p:txBody>
        </p:sp>
      </p:grpSp>
      <p:pic>
        <p:nvPicPr>
          <p:cNvPr id="16" name="Picture 15"/>
          <p:cNvPicPr>
            <a:picLocks noChangeAspect="1"/>
          </p:cNvPicPr>
          <p:nvPr/>
        </p:nvPicPr>
        <p:blipFill>
          <a:blip r:embed="rId4"/>
          <a:stretch>
            <a:fillRect/>
          </a:stretch>
        </p:blipFill>
        <p:spPr>
          <a:xfrm>
            <a:off x="2645461" y="855999"/>
            <a:ext cx="2741323" cy="1738400"/>
          </a:xfrm>
          <a:prstGeom prst="rect">
            <a:avLst/>
          </a:prstGeom>
        </p:spPr>
      </p:pic>
      <p:sp>
        <p:nvSpPr>
          <p:cNvPr id="17" name="TextBox 16"/>
          <p:cNvSpPr txBox="1"/>
          <p:nvPr/>
        </p:nvSpPr>
        <p:spPr>
          <a:xfrm>
            <a:off x="4005791" y="1200061"/>
            <a:ext cx="556678" cy="369332"/>
          </a:xfrm>
          <a:prstGeom prst="rect">
            <a:avLst/>
          </a:prstGeom>
          <a:noFill/>
        </p:spPr>
        <p:txBody>
          <a:bodyPr wrap="square" rtlCol="0">
            <a:spAutoFit/>
          </a:bodyPr>
          <a:lstStyle/>
          <a:p>
            <a:r>
              <a:rPr lang="en-US" dirty="0"/>
              <a:t>n</a:t>
            </a:r>
          </a:p>
        </p:txBody>
      </p:sp>
      <p:sp>
        <p:nvSpPr>
          <p:cNvPr id="18" name="TextBox 17"/>
          <p:cNvSpPr txBox="1"/>
          <p:nvPr/>
        </p:nvSpPr>
        <p:spPr>
          <a:xfrm>
            <a:off x="3438255" y="677916"/>
            <a:ext cx="341760" cy="707886"/>
          </a:xfrm>
          <a:prstGeom prst="rect">
            <a:avLst/>
          </a:prstGeom>
          <a:noFill/>
        </p:spPr>
        <p:txBody>
          <a:bodyPr wrap="none" rtlCol="0">
            <a:spAutoFit/>
          </a:bodyPr>
          <a:lstStyle/>
          <a:p>
            <a:r>
              <a:rPr lang="en-US" sz="4000" dirty="0"/>
              <a:t>[</a:t>
            </a:r>
          </a:p>
        </p:txBody>
      </p:sp>
      <p:sp>
        <p:nvSpPr>
          <p:cNvPr id="19" name="TextBox 18"/>
          <p:cNvSpPr txBox="1"/>
          <p:nvPr/>
        </p:nvSpPr>
        <p:spPr>
          <a:xfrm>
            <a:off x="3860469" y="676841"/>
            <a:ext cx="341760" cy="707886"/>
          </a:xfrm>
          <a:prstGeom prst="rect">
            <a:avLst/>
          </a:prstGeom>
          <a:noFill/>
        </p:spPr>
        <p:txBody>
          <a:bodyPr wrap="none" rtlCol="0">
            <a:spAutoFit/>
          </a:bodyPr>
          <a:lstStyle/>
          <a:p>
            <a:r>
              <a:rPr lang="en-US" sz="4000" dirty="0"/>
              <a:t>]</a:t>
            </a:r>
          </a:p>
        </p:txBody>
      </p:sp>
      <p:sp>
        <p:nvSpPr>
          <p:cNvPr id="20" name="TextBox 19"/>
          <p:cNvSpPr txBox="1"/>
          <p:nvPr/>
        </p:nvSpPr>
        <p:spPr>
          <a:xfrm>
            <a:off x="1955281" y="1748552"/>
            <a:ext cx="1402435" cy="369332"/>
          </a:xfrm>
          <a:prstGeom prst="rect">
            <a:avLst/>
          </a:prstGeom>
          <a:noFill/>
        </p:spPr>
        <p:txBody>
          <a:bodyPr wrap="none" rtlCol="0">
            <a:spAutoFit/>
          </a:bodyPr>
          <a:lstStyle/>
          <a:p>
            <a:r>
              <a:rPr lang="en-US" dirty="0">
                <a:solidFill>
                  <a:schemeClr val="accent5"/>
                </a:solidFill>
              </a:rPr>
              <a:t>Amino group</a:t>
            </a:r>
          </a:p>
        </p:txBody>
      </p:sp>
      <p:sp>
        <p:nvSpPr>
          <p:cNvPr id="21" name="TextBox 20"/>
          <p:cNvSpPr txBox="1"/>
          <p:nvPr/>
        </p:nvSpPr>
        <p:spPr>
          <a:xfrm>
            <a:off x="3357714" y="2721390"/>
            <a:ext cx="2185150" cy="369332"/>
          </a:xfrm>
          <a:prstGeom prst="rect">
            <a:avLst/>
          </a:prstGeom>
          <a:noFill/>
        </p:spPr>
        <p:txBody>
          <a:bodyPr wrap="none" rtlCol="0">
            <a:spAutoFit/>
          </a:bodyPr>
          <a:lstStyle/>
          <a:p>
            <a:r>
              <a:rPr lang="en-US" dirty="0">
                <a:solidFill>
                  <a:srgbClr val="FF0000"/>
                </a:solidFill>
              </a:rPr>
              <a:t>Carboxylic acid group</a:t>
            </a:r>
          </a:p>
        </p:txBody>
      </p:sp>
      <p:sp>
        <p:nvSpPr>
          <p:cNvPr id="23" name="TextBox 22"/>
          <p:cNvSpPr txBox="1"/>
          <p:nvPr/>
        </p:nvSpPr>
        <p:spPr>
          <a:xfrm>
            <a:off x="3153385" y="5636685"/>
            <a:ext cx="1414170" cy="369332"/>
          </a:xfrm>
          <a:prstGeom prst="rect">
            <a:avLst/>
          </a:prstGeom>
          <a:noFill/>
        </p:spPr>
        <p:txBody>
          <a:bodyPr wrap="none" rtlCol="0">
            <a:spAutoFit/>
          </a:bodyPr>
          <a:lstStyle/>
          <a:p>
            <a:r>
              <a:rPr lang="en-US"/>
              <a:t>α-amino acid</a:t>
            </a:r>
            <a:endParaRPr lang="en-US" dirty="0"/>
          </a:p>
        </p:txBody>
      </p:sp>
      <p:sp>
        <p:nvSpPr>
          <p:cNvPr id="24" name="TextBox 23"/>
          <p:cNvSpPr txBox="1"/>
          <p:nvPr/>
        </p:nvSpPr>
        <p:spPr>
          <a:xfrm>
            <a:off x="6680290" y="4085724"/>
            <a:ext cx="4543581" cy="2031325"/>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60" indent="-285760">
              <a:buFont typeface="Arial" charset="0"/>
              <a:buChar char="•"/>
            </a:pPr>
            <a:r>
              <a:rPr lang="en-US" dirty="0" smtClean="0"/>
              <a:t>The building blocks of proteins are amino acids</a:t>
            </a:r>
          </a:p>
          <a:p>
            <a:pPr marL="285760" indent="-285760">
              <a:buFont typeface="Arial" charset="0"/>
              <a:buChar char="•"/>
            </a:pPr>
            <a:r>
              <a:rPr lang="en-US" dirty="0" smtClean="0"/>
              <a:t>All </a:t>
            </a:r>
            <a:r>
              <a:rPr lang="en-US" dirty="0"/>
              <a:t>amino acids which are used by organisms to build proteins are </a:t>
            </a:r>
            <a:r>
              <a:rPr lang="en-US" b="1" dirty="0">
                <a:solidFill>
                  <a:srgbClr val="FF0000"/>
                </a:solidFill>
              </a:rPr>
              <a:t>α-amino acids</a:t>
            </a:r>
          </a:p>
          <a:p>
            <a:pPr marL="285760" indent="-285760">
              <a:buFont typeface="Arial" charset="0"/>
              <a:buChar char="•"/>
            </a:pPr>
            <a:r>
              <a:rPr lang="en-US" dirty="0"/>
              <a:t>Not all amino acids which have a physiological role are α-amino acids</a:t>
            </a:r>
          </a:p>
        </p:txBody>
      </p:sp>
      <p:pic>
        <p:nvPicPr>
          <p:cNvPr id="25" name="Picture 24"/>
          <p:cNvPicPr>
            <a:picLocks noChangeAspect="1"/>
          </p:cNvPicPr>
          <p:nvPr/>
        </p:nvPicPr>
        <p:blipFill>
          <a:blip r:embed="rId5"/>
          <a:stretch>
            <a:fillRect/>
          </a:stretch>
        </p:blipFill>
        <p:spPr>
          <a:xfrm>
            <a:off x="3051452" y="3919028"/>
            <a:ext cx="1959797" cy="1576679"/>
          </a:xfrm>
          <a:prstGeom prst="rect">
            <a:avLst/>
          </a:prstGeom>
        </p:spPr>
      </p:pic>
    </p:spTree>
    <p:extLst>
      <p:ext uri="{BB962C8B-B14F-4D97-AF65-F5344CB8AC3E}">
        <p14:creationId xmlns:p14="http://schemas.microsoft.com/office/powerpoint/2010/main" val="1281125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8</a:t>
            </a:fld>
            <a:endParaRPr lang="uk-UA"/>
          </a:p>
        </p:txBody>
      </p:sp>
      <p:pic>
        <p:nvPicPr>
          <p:cNvPr id="6" name="Picture 5"/>
          <p:cNvPicPr>
            <a:picLocks noChangeAspect="1"/>
          </p:cNvPicPr>
          <p:nvPr/>
        </p:nvPicPr>
        <p:blipFill>
          <a:blip r:embed="rId3"/>
          <a:stretch>
            <a:fillRect/>
          </a:stretch>
        </p:blipFill>
        <p:spPr>
          <a:xfrm>
            <a:off x="2645461" y="855999"/>
            <a:ext cx="2741323" cy="1738400"/>
          </a:xfrm>
          <a:prstGeom prst="rect">
            <a:avLst/>
          </a:prstGeom>
        </p:spPr>
      </p:pic>
      <p:sp>
        <p:nvSpPr>
          <p:cNvPr id="9" name="TextBox 8"/>
          <p:cNvSpPr txBox="1"/>
          <p:nvPr/>
        </p:nvSpPr>
        <p:spPr>
          <a:xfrm>
            <a:off x="4005791" y="1200061"/>
            <a:ext cx="556678" cy="369332"/>
          </a:xfrm>
          <a:prstGeom prst="rect">
            <a:avLst/>
          </a:prstGeom>
          <a:noFill/>
        </p:spPr>
        <p:txBody>
          <a:bodyPr wrap="square" rtlCol="0">
            <a:spAutoFit/>
          </a:bodyPr>
          <a:lstStyle/>
          <a:p>
            <a:r>
              <a:rPr lang="en-US" dirty="0"/>
              <a:t>n</a:t>
            </a:r>
          </a:p>
        </p:txBody>
      </p:sp>
      <p:grpSp>
        <p:nvGrpSpPr>
          <p:cNvPr id="12" name="Group 11"/>
          <p:cNvGrpSpPr/>
          <p:nvPr/>
        </p:nvGrpSpPr>
        <p:grpSpPr>
          <a:xfrm>
            <a:off x="6165613" y="855999"/>
            <a:ext cx="2741323" cy="1917558"/>
            <a:chOff x="3127851" y="2266136"/>
            <a:chExt cx="2741323" cy="1917558"/>
          </a:xfrm>
        </p:grpSpPr>
        <p:pic>
          <p:nvPicPr>
            <p:cNvPr id="13" name="Picture 12"/>
            <p:cNvPicPr>
              <a:picLocks noChangeAspect="1"/>
            </p:cNvPicPr>
            <p:nvPr/>
          </p:nvPicPr>
          <p:blipFill>
            <a:blip r:embed="rId3"/>
            <a:stretch>
              <a:fillRect/>
            </a:stretch>
          </p:blipFill>
          <p:spPr>
            <a:xfrm>
              <a:off x="3127851" y="2445294"/>
              <a:ext cx="2741323" cy="1738400"/>
            </a:xfrm>
            <a:prstGeom prst="rect">
              <a:avLst/>
            </a:prstGeom>
          </p:spPr>
        </p:pic>
        <p:sp>
          <p:nvSpPr>
            <p:cNvPr id="14" name="TextBox 13"/>
            <p:cNvSpPr txBox="1"/>
            <p:nvPr/>
          </p:nvSpPr>
          <p:spPr>
            <a:xfrm>
              <a:off x="3920646" y="2267211"/>
              <a:ext cx="341760" cy="707886"/>
            </a:xfrm>
            <a:prstGeom prst="rect">
              <a:avLst/>
            </a:prstGeom>
            <a:noFill/>
          </p:spPr>
          <p:txBody>
            <a:bodyPr wrap="none" rtlCol="0">
              <a:spAutoFit/>
            </a:bodyPr>
            <a:lstStyle/>
            <a:p>
              <a:r>
                <a:rPr lang="en-US" sz="4000"/>
                <a:t>[</a:t>
              </a:r>
            </a:p>
          </p:txBody>
        </p:sp>
        <p:sp>
          <p:nvSpPr>
            <p:cNvPr id="15" name="TextBox 14"/>
            <p:cNvSpPr txBox="1"/>
            <p:nvPr/>
          </p:nvSpPr>
          <p:spPr>
            <a:xfrm>
              <a:off x="4342860" y="2266136"/>
              <a:ext cx="341760" cy="707886"/>
            </a:xfrm>
            <a:prstGeom prst="rect">
              <a:avLst/>
            </a:prstGeom>
            <a:noFill/>
          </p:spPr>
          <p:txBody>
            <a:bodyPr wrap="none" rtlCol="0">
              <a:spAutoFit/>
            </a:bodyPr>
            <a:lstStyle/>
            <a:p>
              <a:r>
                <a:rPr lang="en-US" sz="4000"/>
                <a:t>]</a:t>
              </a:r>
            </a:p>
          </p:txBody>
        </p:sp>
        <p:sp>
          <p:nvSpPr>
            <p:cNvPr id="16" name="TextBox 15"/>
            <p:cNvSpPr txBox="1"/>
            <p:nvPr/>
          </p:nvSpPr>
          <p:spPr>
            <a:xfrm>
              <a:off x="4488182" y="2789356"/>
              <a:ext cx="556678" cy="369332"/>
            </a:xfrm>
            <a:prstGeom prst="rect">
              <a:avLst/>
            </a:prstGeom>
            <a:noFill/>
          </p:spPr>
          <p:txBody>
            <a:bodyPr wrap="square" rtlCol="0">
              <a:spAutoFit/>
            </a:bodyPr>
            <a:lstStyle/>
            <a:p>
              <a:r>
                <a:rPr lang="en-US"/>
                <a:t>n</a:t>
              </a:r>
            </a:p>
          </p:txBody>
        </p:sp>
      </p:grpSp>
      <p:sp>
        <p:nvSpPr>
          <p:cNvPr id="17" name="Arc 16"/>
          <p:cNvSpPr/>
          <p:nvPr/>
        </p:nvSpPr>
        <p:spPr>
          <a:xfrm rot="7550398">
            <a:off x="4698877" y="-27869"/>
            <a:ext cx="1289886" cy="2474506"/>
          </a:xfrm>
          <a:prstGeom prst="arc">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438255" y="677916"/>
            <a:ext cx="341760" cy="707886"/>
          </a:xfrm>
          <a:prstGeom prst="rect">
            <a:avLst/>
          </a:prstGeom>
          <a:noFill/>
        </p:spPr>
        <p:txBody>
          <a:bodyPr wrap="none" rtlCol="0">
            <a:spAutoFit/>
          </a:bodyPr>
          <a:lstStyle/>
          <a:p>
            <a:r>
              <a:rPr lang="en-US" sz="4000" dirty="0"/>
              <a:t>[</a:t>
            </a:r>
          </a:p>
        </p:txBody>
      </p:sp>
      <p:sp>
        <p:nvSpPr>
          <p:cNvPr id="23" name="TextBox 22"/>
          <p:cNvSpPr txBox="1"/>
          <p:nvPr/>
        </p:nvSpPr>
        <p:spPr>
          <a:xfrm>
            <a:off x="3860469" y="676841"/>
            <a:ext cx="341760" cy="707886"/>
          </a:xfrm>
          <a:prstGeom prst="rect">
            <a:avLst/>
          </a:prstGeom>
          <a:noFill/>
        </p:spPr>
        <p:txBody>
          <a:bodyPr wrap="none" rtlCol="0">
            <a:spAutoFit/>
          </a:bodyPr>
          <a:lstStyle/>
          <a:p>
            <a:r>
              <a:rPr lang="en-US" sz="4000" dirty="0"/>
              <a:t>]</a:t>
            </a:r>
          </a:p>
        </p:txBody>
      </p:sp>
      <p:grpSp>
        <p:nvGrpSpPr>
          <p:cNvPr id="39" name="Group 38"/>
          <p:cNvGrpSpPr/>
          <p:nvPr/>
        </p:nvGrpSpPr>
        <p:grpSpPr>
          <a:xfrm>
            <a:off x="5179210" y="5050338"/>
            <a:ext cx="1143479" cy="844889"/>
            <a:chOff x="252524" y="3226098"/>
            <a:chExt cx="1143479" cy="844889"/>
          </a:xfrm>
        </p:grpSpPr>
        <p:grpSp>
          <p:nvGrpSpPr>
            <p:cNvPr id="38" name="Group 37"/>
            <p:cNvGrpSpPr/>
            <p:nvPr/>
          </p:nvGrpSpPr>
          <p:grpSpPr>
            <a:xfrm>
              <a:off x="252524" y="3226098"/>
              <a:ext cx="763974" cy="708961"/>
              <a:chOff x="252524" y="3226098"/>
              <a:chExt cx="763974" cy="708961"/>
            </a:xfrm>
          </p:grpSpPr>
          <p:sp>
            <p:nvSpPr>
              <p:cNvPr id="7" name="TextBox 6"/>
              <p:cNvSpPr txBox="1"/>
              <p:nvPr/>
            </p:nvSpPr>
            <p:spPr>
              <a:xfrm>
                <a:off x="252524" y="3227173"/>
                <a:ext cx="341760" cy="707886"/>
              </a:xfrm>
              <a:prstGeom prst="rect">
                <a:avLst/>
              </a:prstGeom>
              <a:noFill/>
            </p:spPr>
            <p:txBody>
              <a:bodyPr wrap="none" rtlCol="0">
                <a:spAutoFit/>
              </a:bodyPr>
              <a:lstStyle/>
              <a:p>
                <a:r>
                  <a:rPr lang="en-US" sz="4000" dirty="0"/>
                  <a:t>[</a:t>
                </a:r>
              </a:p>
            </p:txBody>
          </p:sp>
          <p:sp>
            <p:nvSpPr>
              <p:cNvPr id="8" name="TextBox 7"/>
              <p:cNvSpPr txBox="1"/>
              <p:nvPr/>
            </p:nvSpPr>
            <p:spPr>
              <a:xfrm>
                <a:off x="674738" y="3226098"/>
                <a:ext cx="341760" cy="707886"/>
              </a:xfrm>
              <a:prstGeom prst="rect">
                <a:avLst/>
              </a:prstGeom>
              <a:noFill/>
            </p:spPr>
            <p:txBody>
              <a:bodyPr wrap="none" rtlCol="0">
                <a:spAutoFit/>
              </a:bodyPr>
              <a:lstStyle/>
              <a:p>
                <a:r>
                  <a:rPr lang="en-US" sz="4000" dirty="0"/>
                  <a:t>]</a:t>
                </a:r>
              </a:p>
            </p:txBody>
          </p:sp>
        </p:grpSp>
        <p:sp>
          <p:nvSpPr>
            <p:cNvPr id="26" name="TextBox 25"/>
            <p:cNvSpPr txBox="1"/>
            <p:nvPr/>
          </p:nvSpPr>
          <p:spPr>
            <a:xfrm>
              <a:off x="839325" y="3701655"/>
              <a:ext cx="556678" cy="369332"/>
            </a:xfrm>
            <a:prstGeom prst="rect">
              <a:avLst/>
            </a:prstGeom>
            <a:noFill/>
          </p:spPr>
          <p:txBody>
            <a:bodyPr wrap="square" rtlCol="0">
              <a:spAutoFit/>
            </a:bodyPr>
            <a:lstStyle/>
            <a:p>
              <a:r>
                <a:rPr lang="en-US" dirty="0"/>
                <a:t>n</a:t>
              </a:r>
            </a:p>
          </p:txBody>
        </p:sp>
      </p:grpSp>
      <p:grpSp>
        <p:nvGrpSpPr>
          <p:cNvPr id="40" name="Group 39"/>
          <p:cNvGrpSpPr/>
          <p:nvPr/>
        </p:nvGrpSpPr>
        <p:grpSpPr>
          <a:xfrm>
            <a:off x="6658686" y="5303125"/>
            <a:ext cx="1110458" cy="814875"/>
            <a:chOff x="1519655" y="3453424"/>
            <a:chExt cx="1110458" cy="814875"/>
          </a:xfrm>
        </p:grpSpPr>
        <p:sp>
          <p:nvSpPr>
            <p:cNvPr id="24" name="TextBox 23"/>
            <p:cNvSpPr txBox="1"/>
            <p:nvPr/>
          </p:nvSpPr>
          <p:spPr>
            <a:xfrm>
              <a:off x="1519655" y="3454499"/>
              <a:ext cx="341760" cy="707886"/>
            </a:xfrm>
            <a:prstGeom prst="rect">
              <a:avLst/>
            </a:prstGeom>
            <a:noFill/>
          </p:spPr>
          <p:txBody>
            <a:bodyPr wrap="none" rtlCol="0">
              <a:spAutoFit/>
            </a:bodyPr>
            <a:lstStyle/>
            <a:p>
              <a:r>
                <a:rPr lang="en-US" sz="4000" dirty="0"/>
                <a:t>[</a:t>
              </a:r>
            </a:p>
          </p:txBody>
        </p:sp>
        <p:sp>
          <p:nvSpPr>
            <p:cNvPr id="25" name="TextBox 24"/>
            <p:cNvSpPr txBox="1"/>
            <p:nvPr/>
          </p:nvSpPr>
          <p:spPr>
            <a:xfrm>
              <a:off x="1941869" y="3453424"/>
              <a:ext cx="341760" cy="707886"/>
            </a:xfrm>
            <a:prstGeom prst="rect">
              <a:avLst/>
            </a:prstGeom>
            <a:noFill/>
          </p:spPr>
          <p:txBody>
            <a:bodyPr wrap="none" rtlCol="0">
              <a:spAutoFit/>
            </a:bodyPr>
            <a:lstStyle/>
            <a:p>
              <a:r>
                <a:rPr lang="en-US" sz="4000" dirty="0"/>
                <a:t>]</a:t>
              </a:r>
            </a:p>
          </p:txBody>
        </p:sp>
        <p:sp>
          <p:nvSpPr>
            <p:cNvPr id="27" name="TextBox 26"/>
            <p:cNvSpPr txBox="1"/>
            <p:nvPr/>
          </p:nvSpPr>
          <p:spPr>
            <a:xfrm>
              <a:off x="2073435" y="3898967"/>
              <a:ext cx="556678" cy="369332"/>
            </a:xfrm>
            <a:prstGeom prst="rect">
              <a:avLst/>
            </a:prstGeom>
            <a:noFill/>
          </p:spPr>
          <p:txBody>
            <a:bodyPr wrap="square" rtlCol="0">
              <a:spAutoFit/>
            </a:bodyPr>
            <a:lstStyle/>
            <a:p>
              <a:r>
                <a:rPr lang="en-US" dirty="0"/>
                <a:t>n</a:t>
              </a:r>
            </a:p>
          </p:txBody>
        </p:sp>
      </p:grpSp>
      <p:sp>
        <p:nvSpPr>
          <p:cNvPr id="29" name="TextBox 28"/>
          <p:cNvSpPr txBox="1"/>
          <p:nvPr/>
        </p:nvSpPr>
        <p:spPr>
          <a:xfrm>
            <a:off x="1955281" y="1748552"/>
            <a:ext cx="1402435" cy="369332"/>
          </a:xfrm>
          <a:prstGeom prst="rect">
            <a:avLst/>
          </a:prstGeom>
          <a:noFill/>
        </p:spPr>
        <p:txBody>
          <a:bodyPr wrap="none" rtlCol="0">
            <a:spAutoFit/>
          </a:bodyPr>
          <a:lstStyle/>
          <a:p>
            <a:r>
              <a:rPr lang="en-US" dirty="0">
                <a:solidFill>
                  <a:schemeClr val="accent5"/>
                </a:solidFill>
              </a:rPr>
              <a:t>Amino group</a:t>
            </a:r>
          </a:p>
        </p:txBody>
      </p:sp>
      <p:sp>
        <p:nvSpPr>
          <p:cNvPr id="30" name="TextBox 29"/>
          <p:cNvSpPr txBox="1"/>
          <p:nvPr/>
        </p:nvSpPr>
        <p:spPr>
          <a:xfrm>
            <a:off x="3357714" y="2721390"/>
            <a:ext cx="2185150" cy="369332"/>
          </a:xfrm>
          <a:prstGeom prst="rect">
            <a:avLst/>
          </a:prstGeom>
          <a:noFill/>
        </p:spPr>
        <p:txBody>
          <a:bodyPr wrap="none" rtlCol="0">
            <a:spAutoFit/>
          </a:bodyPr>
          <a:lstStyle/>
          <a:p>
            <a:r>
              <a:rPr lang="en-US" dirty="0">
                <a:solidFill>
                  <a:srgbClr val="FF0000"/>
                </a:solidFill>
              </a:rPr>
              <a:t>Carboxylic acid group</a:t>
            </a:r>
          </a:p>
        </p:txBody>
      </p:sp>
      <p:cxnSp>
        <p:nvCxnSpPr>
          <p:cNvPr id="33" name="Straight Arrow Connector 32"/>
          <p:cNvCxnSpPr/>
          <p:nvPr/>
        </p:nvCxnSpPr>
        <p:spPr>
          <a:xfrm>
            <a:off x="6301911" y="2906058"/>
            <a:ext cx="0" cy="1456499"/>
          </a:xfrm>
          <a:prstGeom prst="straightConnector1">
            <a:avLst/>
          </a:prstGeom>
          <a:ln w="3492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386054" y="3345028"/>
            <a:ext cx="914113" cy="461665"/>
          </a:xfrm>
          <a:prstGeom prst="rect">
            <a:avLst/>
          </a:prstGeom>
          <a:noFill/>
        </p:spPr>
        <p:txBody>
          <a:bodyPr wrap="square" rtlCol="0">
            <a:spAutoFit/>
          </a:bodyPr>
          <a:lstStyle/>
          <a:p>
            <a:r>
              <a:rPr lang="en-US" sz="2400" dirty="0"/>
              <a:t>- H</a:t>
            </a:r>
            <a:r>
              <a:rPr lang="en-US" sz="2400" baseline="-25000" dirty="0"/>
              <a:t>2</a:t>
            </a:r>
            <a:r>
              <a:rPr lang="en-US" sz="2400" dirty="0"/>
              <a:t>0</a:t>
            </a:r>
          </a:p>
        </p:txBody>
      </p:sp>
      <p:sp>
        <p:nvSpPr>
          <p:cNvPr id="36" name="TextBox 35"/>
          <p:cNvSpPr txBox="1"/>
          <p:nvPr/>
        </p:nvSpPr>
        <p:spPr>
          <a:xfrm>
            <a:off x="8125722" y="2987606"/>
            <a:ext cx="3422386" cy="1200329"/>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Reaction requires activation of the carboxyl group, e.g.</a:t>
            </a:r>
          </a:p>
          <a:p>
            <a:pPr marL="285760" indent="-285760">
              <a:buFont typeface="Arial" charset="0"/>
              <a:buChar char="•"/>
            </a:pPr>
            <a:r>
              <a:rPr lang="en-US" dirty="0"/>
              <a:t>Acid chloride (chemistry)</a:t>
            </a:r>
          </a:p>
          <a:p>
            <a:pPr marL="285760" indent="-285760">
              <a:buFont typeface="Arial" charset="0"/>
              <a:buChar char="•"/>
            </a:pPr>
            <a:r>
              <a:rPr lang="en-US" dirty="0"/>
              <a:t>Enzyme (biochemistry)</a:t>
            </a:r>
          </a:p>
        </p:txBody>
      </p:sp>
      <p:pic>
        <p:nvPicPr>
          <p:cNvPr id="37" name="Picture 36"/>
          <p:cNvPicPr>
            <a:picLocks noChangeAspect="1"/>
          </p:cNvPicPr>
          <p:nvPr/>
        </p:nvPicPr>
        <p:blipFill>
          <a:blip r:embed="rId4"/>
          <a:stretch>
            <a:fillRect/>
          </a:stretch>
        </p:blipFill>
        <p:spPr>
          <a:xfrm>
            <a:off x="4637912" y="4567276"/>
            <a:ext cx="3684023" cy="2013363"/>
          </a:xfrm>
          <a:prstGeom prst="rect">
            <a:avLst/>
          </a:prstGeom>
        </p:spPr>
      </p:pic>
    </p:spTree>
    <p:extLst>
      <p:ext uri="{BB962C8B-B14F-4D97-AF65-F5344CB8AC3E}">
        <p14:creationId xmlns:p14="http://schemas.microsoft.com/office/powerpoint/2010/main" val="1164607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r>
              <a:rPr lang="de-DE" smtClean="0"/>
              <a:t>Daniel  Seeliger</a:t>
            </a:r>
            <a:endParaRPr lang="en-US"/>
          </a:p>
        </p:txBody>
      </p:sp>
      <p:sp>
        <p:nvSpPr>
          <p:cNvPr id="3" name="Footer Placeholder 2"/>
          <p:cNvSpPr>
            <a:spLocks noGrp="1"/>
          </p:cNvSpPr>
          <p:nvPr>
            <p:ph type="ftr" sz="quarter" idx="11"/>
          </p:nvPr>
        </p:nvSpPr>
        <p:spPr/>
        <p:txBody>
          <a:bodyPr/>
          <a:lstStyle/>
          <a:p>
            <a:pPr lvl="0"/>
            <a:r>
              <a:rPr lang="en-US" smtClean="0"/>
              <a:t>Principles of Drug Discovery - University of Ulm 2017</a:t>
            </a:r>
            <a:endParaRPr lang="en-US"/>
          </a:p>
        </p:txBody>
      </p:sp>
      <p:sp>
        <p:nvSpPr>
          <p:cNvPr id="4" name="Slide Number Placeholder 3"/>
          <p:cNvSpPr>
            <a:spLocks noGrp="1"/>
          </p:cNvSpPr>
          <p:nvPr>
            <p:ph type="sldNum" sz="quarter" idx="12"/>
          </p:nvPr>
        </p:nvSpPr>
        <p:spPr/>
        <p:txBody>
          <a:bodyPr/>
          <a:lstStyle/>
          <a:p>
            <a:pPr lvl="0"/>
            <a:fld id="{8A2D7EB2-A633-45D7-9C9C-702CFB0FE954}" type="slidenum">
              <a:rPr lang="uk-UA" smtClean="0"/>
              <a:t>9</a:t>
            </a:fld>
            <a:endParaRPr lang="uk-UA"/>
          </a:p>
        </p:txBody>
      </p:sp>
      <p:pic>
        <p:nvPicPr>
          <p:cNvPr id="5" name="Picture 4"/>
          <p:cNvPicPr>
            <a:picLocks noChangeAspect="1"/>
          </p:cNvPicPr>
          <p:nvPr/>
        </p:nvPicPr>
        <p:blipFill>
          <a:blip r:embed="rId3"/>
          <a:stretch>
            <a:fillRect/>
          </a:stretch>
        </p:blipFill>
        <p:spPr>
          <a:xfrm>
            <a:off x="1280259" y="705141"/>
            <a:ext cx="1733550" cy="895350"/>
          </a:xfrm>
          <a:prstGeom prst="rect">
            <a:avLst/>
          </a:prstGeom>
        </p:spPr>
      </p:pic>
      <p:pic>
        <p:nvPicPr>
          <p:cNvPr id="6" name="Picture 5"/>
          <p:cNvPicPr>
            <a:picLocks noChangeAspect="1"/>
          </p:cNvPicPr>
          <p:nvPr/>
        </p:nvPicPr>
        <p:blipFill>
          <a:blip r:embed="rId4"/>
          <a:stretch>
            <a:fillRect/>
          </a:stretch>
        </p:blipFill>
        <p:spPr>
          <a:xfrm>
            <a:off x="3578490" y="632513"/>
            <a:ext cx="1552380" cy="1040606"/>
          </a:xfrm>
          <a:prstGeom prst="rect">
            <a:avLst/>
          </a:prstGeom>
        </p:spPr>
      </p:pic>
      <p:pic>
        <p:nvPicPr>
          <p:cNvPr id="7" name="Picture 6"/>
          <p:cNvPicPr>
            <a:picLocks noChangeAspect="1"/>
          </p:cNvPicPr>
          <p:nvPr/>
        </p:nvPicPr>
        <p:blipFill>
          <a:blip r:embed="rId5"/>
          <a:stretch>
            <a:fillRect/>
          </a:stretch>
        </p:blipFill>
        <p:spPr>
          <a:xfrm>
            <a:off x="5663034" y="573877"/>
            <a:ext cx="1438408" cy="1217114"/>
          </a:xfrm>
          <a:prstGeom prst="rect">
            <a:avLst/>
          </a:prstGeom>
        </p:spPr>
      </p:pic>
      <p:pic>
        <p:nvPicPr>
          <p:cNvPr id="8" name="Picture 7"/>
          <p:cNvPicPr>
            <a:picLocks noChangeAspect="1"/>
          </p:cNvPicPr>
          <p:nvPr/>
        </p:nvPicPr>
        <p:blipFill>
          <a:blip r:embed="rId6"/>
          <a:stretch>
            <a:fillRect/>
          </a:stretch>
        </p:blipFill>
        <p:spPr>
          <a:xfrm>
            <a:off x="7891518" y="568597"/>
            <a:ext cx="1508963" cy="1276815"/>
          </a:xfrm>
          <a:prstGeom prst="rect">
            <a:avLst/>
          </a:prstGeom>
        </p:spPr>
      </p:pic>
      <p:pic>
        <p:nvPicPr>
          <p:cNvPr id="9" name="Picture 8"/>
          <p:cNvPicPr>
            <a:picLocks noChangeAspect="1"/>
          </p:cNvPicPr>
          <p:nvPr/>
        </p:nvPicPr>
        <p:blipFill>
          <a:blip r:embed="rId7"/>
          <a:stretch>
            <a:fillRect/>
          </a:stretch>
        </p:blipFill>
        <p:spPr>
          <a:xfrm>
            <a:off x="10079099" y="569040"/>
            <a:ext cx="1481665" cy="1253717"/>
          </a:xfrm>
          <a:prstGeom prst="rect">
            <a:avLst/>
          </a:prstGeom>
        </p:spPr>
      </p:pic>
      <p:sp>
        <p:nvSpPr>
          <p:cNvPr id="10" name="TextBox 9"/>
          <p:cNvSpPr txBox="1"/>
          <p:nvPr/>
        </p:nvSpPr>
        <p:spPr>
          <a:xfrm>
            <a:off x="1676275" y="1689391"/>
            <a:ext cx="872803" cy="369332"/>
          </a:xfrm>
          <a:prstGeom prst="rect">
            <a:avLst/>
          </a:prstGeom>
          <a:noFill/>
        </p:spPr>
        <p:txBody>
          <a:bodyPr wrap="none" rtlCol="0">
            <a:spAutoFit/>
          </a:bodyPr>
          <a:lstStyle/>
          <a:p>
            <a:r>
              <a:rPr lang="en-US"/>
              <a:t>Glycine</a:t>
            </a:r>
          </a:p>
        </p:txBody>
      </p:sp>
      <p:sp>
        <p:nvSpPr>
          <p:cNvPr id="11" name="TextBox 10"/>
          <p:cNvSpPr txBox="1"/>
          <p:nvPr/>
        </p:nvSpPr>
        <p:spPr>
          <a:xfrm>
            <a:off x="3800446" y="1689391"/>
            <a:ext cx="893193" cy="369332"/>
          </a:xfrm>
          <a:prstGeom prst="rect">
            <a:avLst/>
          </a:prstGeom>
          <a:noFill/>
        </p:spPr>
        <p:txBody>
          <a:bodyPr wrap="none" rtlCol="0">
            <a:spAutoFit/>
          </a:bodyPr>
          <a:lstStyle/>
          <a:p>
            <a:r>
              <a:rPr lang="en-US" dirty="0"/>
              <a:t>Alanine</a:t>
            </a:r>
          </a:p>
        </p:txBody>
      </p:sp>
      <p:sp>
        <p:nvSpPr>
          <p:cNvPr id="12" name="TextBox 11"/>
          <p:cNvSpPr txBox="1"/>
          <p:nvPr/>
        </p:nvSpPr>
        <p:spPr>
          <a:xfrm>
            <a:off x="6077669" y="1822757"/>
            <a:ext cx="776175" cy="369332"/>
          </a:xfrm>
          <a:prstGeom prst="rect">
            <a:avLst/>
          </a:prstGeom>
          <a:noFill/>
        </p:spPr>
        <p:txBody>
          <a:bodyPr wrap="none" rtlCol="0">
            <a:spAutoFit/>
          </a:bodyPr>
          <a:lstStyle/>
          <a:p>
            <a:r>
              <a:rPr lang="en-US" dirty="0"/>
              <a:t>Serine</a:t>
            </a:r>
          </a:p>
        </p:txBody>
      </p:sp>
      <p:sp>
        <p:nvSpPr>
          <p:cNvPr id="13" name="TextBox 12"/>
          <p:cNvSpPr txBox="1"/>
          <p:nvPr/>
        </p:nvSpPr>
        <p:spPr>
          <a:xfrm>
            <a:off x="8010210" y="1808660"/>
            <a:ext cx="977640" cy="369332"/>
          </a:xfrm>
          <a:prstGeom prst="rect">
            <a:avLst/>
          </a:prstGeom>
          <a:noFill/>
        </p:spPr>
        <p:txBody>
          <a:bodyPr wrap="none" rtlCol="0">
            <a:spAutoFit/>
          </a:bodyPr>
          <a:lstStyle/>
          <a:p>
            <a:r>
              <a:rPr lang="en-US" dirty="0"/>
              <a:t>Cysteine</a:t>
            </a:r>
          </a:p>
        </p:txBody>
      </p:sp>
      <p:sp>
        <p:nvSpPr>
          <p:cNvPr id="14" name="TextBox 13"/>
          <p:cNvSpPr txBox="1"/>
          <p:nvPr/>
        </p:nvSpPr>
        <p:spPr>
          <a:xfrm>
            <a:off x="10247402" y="1874057"/>
            <a:ext cx="1145057" cy="369332"/>
          </a:xfrm>
          <a:prstGeom prst="rect">
            <a:avLst/>
          </a:prstGeom>
          <a:noFill/>
        </p:spPr>
        <p:txBody>
          <a:bodyPr wrap="none" rtlCol="0">
            <a:spAutoFit/>
          </a:bodyPr>
          <a:lstStyle/>
          <a:p>
            <a:r>
              <a:rPr lang="en-US" dirty="0"/>
              <a:t>Threonine</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25416" y="2223855"/>
            <a:ext cx="4152253" cy="4152253"/>
          </a:xfrm>
          <a:prstGeom prst="rect">
            <a:avLst/>
          </a:prstGeom>
        </p:spPr>
      </p:pic>
      <p:sp>
        <p:nvSpPr>
          <p:cNvPr id="18" name="TextBox 17"/>
          <p:cNvSpPr txBox="1"/>
          <p:nvPr/>
        </p:nvSpPr>
        <p:spPr>
          <a:xfrm>
            <a:off x="2973404" y="6407874"/>
            <a:ext cx="1949060" cy="369332"/>
          </a:xfrm>
          <a:prstGeom prst="rect">
            <a:avLst/>
          </a:prstGeom>
          <a:noFill/>
        </p:spPr>
        <p:txBody>
          <a:bodyPr wrap="none" rtlCol="0">
            <a:spAutoFit/>
          </a:bodyPr>
          <a:lstStyle/>
          <a:p>
            <a:r>
              <a:rPr lang="en-US" b="1" dirty="0">
                <a:solidFill>
                  <a:srgbClr val="FF0000"/>
                </a:solidFill>
              </a:rPr>
              <a:t>Chiral center at Cα</a:t>
            </a:r>
          </a:p>
        </p:txBody>
      </p:sp>
      <p:cxnSp>
        <p:nvCxnSpPr>
          <p:cNvPr id="20" name="Straight Arrow Connector 19"/>
          <p:cNvCxnSpPr/>
          <p:nvPr/>
        </p:nvCxnSpPr>
        <p:spPr>
          <a:xfrm flipV="1">
            <a:off x="3782385" y="5096902"/>
            <a:ext cx="131072" cy="12651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382237" y="3214398"/>
            <a:ext cx="4666763" cy="1200329"/>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a:t>All amino acids used to build proteins are </a:t>
            </a:r>
            <a:r>
              <a:rPr lang="en-US" sz="2400" dirty="0">
                <a:solidFill>
                  <a:srgbClr val="FF0000"/>
                </a:solidFill>
              </a:rPr>
              <a:t>L-amino acids</a:t>
            </a:r>
            <a:r>
              <a:rPr lang="en-US" sz="2400" dirty="0"/>
              <a:t>, except </a:t>
            </a:r>
            <a:r>
              <a:rPr lang="en-US" sz="2400" dirty="0" smtClean="0"/>
              <a:t>for Glycine, which is non-chiral</a:t>
            </a:r>
            <a:endParaRPr lang="en-US" sz="2400" dirty="0"/>
          </a:p>
        </p:txBody>
      </p:sp>
    </p:spTree>
    <p:extLst>
      <p:ext uri="{BB962C8B-B14F-4D97-AF65-F5344CB8AC3E}">
        <p14:creationId xmlns:p14="http://schemas.microsoft.com/office/powerpoint/2010/main" val="1179093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Daniel 2">
      <a:dk1>
        <a:srgbClr val="424242"/>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1160</TotalTime>
  <Words>5572</Words>
  <Application>Microsoft Macintosh PowerPoint</Application>
  <PresentationFormat>Custom</PresentationFormat>
  <Paragraphs>781</Paragraphs>
  <Slides>66</Slides>
  <Notes>56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66</vt:i4>
      </vt:variant>
    </vt:vector>
  </HeadingPairs>
  <TitlesOfParts>
    <vt:vector size="79" baseType="lpstr">
      <vt:lpstr>Calibri</vt:lpstr>
      <vt:lpstr>Calibri Light</vt:lpstr>
      <vt:lpstr>Courier New</vt:lpstr>
      <vt:lpstr>DejaVu Sans</vt:lpstr>
      <vt:lpstr>Droid Sans Fallback</vt:lpstr>
      <vt:lpstr>FreeSans</vt:lpstr>
      <vt:lpstr>Liberation Mono</vt:lpstr>
      <vt:lpstr>Liberation Sans</vt:lpstr>
      <vt:lpstr>Liberation Serif</vt:lpstr>
      <vt:lpstr>Mangal</vt:lpstr>
      <vt:lpstr>Wingdings</vt:lpstr>
      <vt:lpstr>Arial</vt:lpstr>
      <vt:lpstr>Default</vt:lpstr>
      <vt:lpstr>Principles of Drug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 Seeliger</cp:lastModifiedBy>
  <cp:revision>264</cp:revision>
  <dcterms:created xsi:type="dcterms:W3CDTF">2016-03-20T21:05:59Z</dcterms:created>
  <dcterms:modified xsi:type="dcterms:W3CDTF">2017-04-25T18:45:01Z</dcterms:modified>
</cp:coreProperties>
</file>